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  <p:sldMasterId id="2147483988" r:id="rId2"/>
  </p:sldMasterIdLst>
  <p:notesMasterIdLst>
    <p:notesMasterId r:id="rId31"/>
  </p:notesMasterIdLst>
  <p:handoutMasterIdLst>
    <p:handoutMasterId r:id="rId32"/>
  </p:handoutMasterIdLst>
  <p:sldIdLst>
    <p:sldId id="256" r:id="rId3"/>
    <p:sldId id="272" r:id="rId4"/>
    <p:sldId id="274" r:id="rId5"/>
    <p:sldId id="280" r:id="rId6"/>
    <p:sldId id="258" r:id="rId7"/>
    <p:sldId id="283" r:id="rId8"/>
    <p:sldId id="263" r:id="rId9"/>
    <p:sldId id="261" r:id="rId10"/>
    <p:sldId id="292" r:id="rId11"/>
    <p:sldId id="312" r:id="rId12"/>
    <p:sldId id="275" r:id="rId13"/>
    <p:sldId id="290" r:id="rId14"/>
    <p:sldId id="277" r:id="rId15"/>
    <p:sldId id="294" r:id="rId16"/>
    <p:sldId id="265" r:id="rId17"/>
    <p:sldId id="279" r:id="rId18"/>
    <p:sldId id="264" r:id="rId19"/>
    <p:sldId id="266" r:id="rId20"/>
    <p:sldId id="293" r:id="rId21"/>
    <p:sldId id="281" r:id="rId22"/>
    <p:sldId id="287" r:id="rId23"/>
    <p:sldId id="308" r:id="rId24"/>
    <p:sldId id="303" r:id="rId25"/>
    <p:sldId id="305" r:id="rId26"/>
    <p:sldId id="313" r:id="rId27"/>
    <p:sldId id="304" r:id="rId28"/>
    <p:sldId id="310" r:id="rId29"/>
    <p:sldId id="311" r:id="rId3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80000"/>
    <a:srgbClr val="8A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88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E77C6-DF6F-43C2-B18F-1D355E197A0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A837CB3-180F-461B-88EF-4D25748658EB}">
      <dgm:prSet/>
      <dgm:spPr/>
      <dgm:t>
        <a:bodyPr/>
        <a:lstStyle/>
        <a:p>
          <a:pPr>
            <a:defRPr cap="all"/>
          </a:pPr>
          <a:r>
            <a:rPr lang="en-US" b="1" dirty="0"/>
            <a:t>Test requirements are set by the state to prove college readiness through a variety of testing options. </a:t>
          </a:r>
        </a:p>
      </dgm:t>
    </dgm:pt>
    <dgm:pt modelId="{C2A78E56-D866-4A6E-980C-C8A89E96D7BC}" type="parTrans" cxnId="{86CE386C-044D-4B69-9647-659EEE3527FC}">
      <dgm:prSet/>
      <dgm:spPr/>
      <dgm:t>
        <a:bodyPr/>
        <a:lstStyle/>
        <a:p>
          <a:endParaRPr lang="en-US"/>
        </a:p>
      </dgm:t>
    </dgm:pt>
    <dgm:pt modelId="{E816B44E-A99E-4264-9AFF-287E712B1D97}" type="sibTrans" cxnId="{86CE386C-044D-4B69-9647-659EEE3527FC}">
      <dgm:prSet/>
      <dgm:spPr/>
      <dgm:t>
        <a:bodyPr/>
        <a:lstStyle/>
        <a:p>
          <a:endParaRPr lang="en-US"/>
        </a:p>
      </dgm:t>
    </dgm:pt>
    <dgm:pt modelId="{B8BEC3B8-184D-435F-A096-057BACE0DCC6}">
      <dgm:prSet/>
      <dgm:spPr/>
      <dgm:t>
        <a:bodyPr/>
        <a:lstStyle/>
        <a:p>
          <a:pPr>
            <a:defRPr cap="all"/>
          </a:pPr>
          <a:r>
            <a:rPr lang="en-US" b="1"/>
            <a:t>Students </a:t>
          </a:r>
          <a:r>
            <a:rPr lang="en-US" b="1" u="sng"/>
            <a:t>MUST </a:t>
          </a:r>
          <a:r>
            <a:rPr lang="en-US" b="1"/>
            <a:t>meet test requirements </a:t>
          </a:r>
          <a:r>
            <a:rPr lang="en-US" b="1" u="sng"/>
            <a:t>before</a:t>
          </a:r>
          <a:r>
            <a:rPr lang="en-US" b="1"/>
            <a:t> they will be allowed to register!</a:t>
          </a:r>
          <a:endParaRPr lang="en-US"/>
        </a:p>
      </dgm:t>
    </dgm:pt>
    <dgm:pt modelId="{515447C6-B6EC-4DA4-BAB8-E40B2801E8EC}" type="parTrans" cxnId="{2DB09D47-1017-4F8F-817F-CDC9DA556BCC}">
      <dgm:prSet/>
      <dgm:spPr/>
      <dgm:t>
        <a:bodyPr/>
        <a:lstStyle/>
        <a:p>
          <a:endParaRPr lang="en-US"/>
        </a:p>
      </dgm:t>
    </dgm:pt>
    <dgm:pt modelId="{4735A5DC-1FAC-42A7-8C98-41821A08C5F2}" type="sibTrans" cxnId="{2DB09D47-1017-4F8F-817F-CDC9DA556BCC}">
      <dgm:prSet/>
      <dgm:spPr/>
      <dgm:t>
        <a:bodyPr/>
        <a:lstStyle/>
        <a:p>
          <a:endParaRPr lang="en-US"/>
        </a:p>
      </dgm:t>
    </dgm:pt>
    <dgm:pt modelId="{A31A05D7-B15D-4C22-8067-AC237EA74B78}">
      <dgm:prSet/>
      <dgm:spPr/>
      <dgm:t>
        <a:bodyPr/>
        <a:lstStyle/>
        <a:p>
          <a:pPr>
            <a:defRPr cap="all"/>
          </a:pPr>
          <a:r>
            <a:rPr lang="en-US" b="1" dirty="0"/>
            <a:t>If the student does not qualify with test scores, they must take and pass the TSI test (higher math and science courses also require the Accuplacer test).</a:t>
          </a:r>
        </a:p>
      </dgm:t>
    </dgm:pt>
    <dgm:pt modelId="{880B834A-ACD4-4FC2-9105-30CC109281EB}" type="parTrans" cxnId="{0CF2495B-E925-4786-A7A7-FDA6E11621C4}">
      <dgm:prSet/>
      <dgm:spPr/>
      <dgm:t>
        <a:bodyPr/>
        <a:lstStyle/>
        <a:p>
          <a:endParaRPr lang="en-US"/>
        </a:p>
      </dgm:t>
    </dgm:pt>
    <dgm:pt modelId="{BC971AC8-BDE0-4087-9C23-A73E6E9C7FED}" type="sibTrans" cxnId="{0CF2495B-E925-4786-A7A7-FDA6E11621C4}">
      <dgm:prSet/>
      <dgm:spPr/>
      <dgm:t>
        <a:bodyPr/>
        <a:lstStyle/>
        <a:p>
          <a:endParaRPr lang="en-US"/>
        </a:p>
      </dgm:t>
    </dgm:pt>
    <dgm:pt modelId="{46310744-0244-4272-8683-7D0B4F98631C}" type="pres">
      <dgm:prSet presAssocID="{4C8E77C6-DF6F-43C2-B18F-1D355E197A03}" presName="root" presStyleCnt="0">
        <dgm:presLayoutVars>
          <dgm:dir/>
          <dgm:resizeHandles val="exact"/>
        </dgm:presLayoutVars>
      </dgm:prSet>
      <dgm:spPr/>
    </dgm:pt>
    <dgm:pt modelId="{135F4FAA-9A96-4D65-8DE4-9A82BA5129C3}" type="pres">
      <dgm:prSet presAssocID="{8A837CB3-180F-461B-88EF-4D25748658EB}" presName="compNode" presStyleCnt="0"/>
      <dgm:spPr/>
    </dgm:pt>
    <dgm:pt modelId="{CD9D0A6C-CB58-4EED-8795-0482DD2D2AB9}" type="pres">
      <dgm:prSet presAssocID="{8A837CB3-180F-461B-88EF-4D25748658EB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A364A03-E70E-4A11-91CB-206A34DB10AC}" type="pres">
      <dgm:prSet presAssocID="{8A837CB3-180F-461B-88EF-4D25748658EB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5D70E141-B268-4AD7-A116-C187B43C32BD}" type="pres">
      <dgm:prSet presAssocID="{8A837CB3-180F-461B-88EF-4D25748658EB}" presName="spaceRect" presStyleCnt="0"/>
      <dgm:spPr/>
    </dgm:pt>
    <dgm:pt modelId="{B60C52B9-62B5-4640-9EA4-3A19E91C353F}" type="pres">
      <dgm:prSet presAssocID="{8A837CB3-180F-461B-88EF-4D25748658EB}" presName="textRect" presStyleLbl="revTx" presStyleIdx="0" presStyleCnt="3">
        <dgm:presLayoutVars>
          <dgm:chMax val="1"/>
          <dgm:chPref val="1"/>
        </dgm:presLayoutVars>
      </dgm:prSet>
      <dgm:spPr/>
    </dgm:pt>
    <dgm:pt modelId="{F939CDA8-D073-49AE-8561-94C62E856D70}" type="pres">
      <dgm:prSet presAssocID="{E816B44E-A99E-4264-9AFF-287E712B1D97}" presName="sibTrans" presStyleCnt="0"/>
      <dgm:spPr/>
    </dgm:pt>
    <dgm:pt modelId="{C93E076C-8845-49C8-BD4A-20D8956A9FE1}" type="pres">
      <dgm:prSet presAssocID="{B8BEC3B8-184D-435F-A096-057BACE0DCC6}" presName="compNode" presStyleCnt="0"/>
      <dgm:spPr/>
    </dgm:pt>
    <dgm:pt modelId="{103D7110-FAED-4A51-BE62-90BF2AEA90B7}" type="pres">
      <dgm:prSet presAssocID="{B8BEC3B8-184D-435F-A096-057BACE0DCC6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5A7FF2B-D421-41A7-9871-4FDE56C3092C}" type="pres">
      <dgm:prSet presAssocID="{B8BEC3B8-184D-435F-A096-057BACE0DCC6}" presName="iconRect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34F816F-2C65-471D-ABEB-AF28E0B1E16B}" type="pres">
      <dgm:prSet presAssocID="{B8BEC3B8-184D-435F-A096-057BACE0DCC6}" presName="spaceRect" presStyleCnt="0"/>
      <dgm:spPr/>
    </dgm:pt>
    <dgm:pt modelId="{3301B8B1-8A8B-4356-965B-5664AD95D2DA}" type="pres">
      <dgm:prSet presAssocID="{B8BEC3B8-184D-435F-A096-057BACE0DCC6}" presName="textRect" presStyleLbl="revTx" presStyleIdx="1" presStyleCnt="3">
        <dgm:presLayoutVars>
          <dgm:chMax val="1"/>
          <dgm:chPref val="1"/>
        </dgm:presLayoutVars>
      </dgm:prSet>
      <dgm:spPr/>
    </dgm:pt>
    <dgm:pt modelId="{E044DA6E-C761-43A2-941E-8B486930CE98}" type="pres">
      <dgm:prSet presAssocID="{4735A5DC-1FAC-42A7-8C98-41821A08C5F2}" presName="sibTrans" presStyleCnt="0"/>
      <dgm:spPr/>
    </dgm:pt>
    <dgm:pt modelId="{D6F56BFF-5AE2-4156-87D7-765C6A11E091}" type="pres">
      <dgm:prSet presAssocID="{A31A05D7-B15D-4C22-8067-AC237EA74B78}" presName="compNode" presStyleCnt="0"/>
      <dgm:spPr/>
    </dgm:pt>
    <dgm:pt modelId="{9202482F-705B-4B05-BF80-F6994D3BAA10}" type="pres">
      <dgm:prSet presAssocID="{A31A05D7-B15D-4C22-8067-AC237EA74B7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94046DD-F6F8-464C-909D-993F2CDA4218}" type="pres">
      <dgm:prSet presAssocID="{A31A05D7-B15D-4C22-8067-AC237EA74B78}" presName="icon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2BCE577-3292-4F86-AD65-0A117B0185DA}" type="pres">
      <dgm:prSet presAssocID="{A31A05D7-B15D-4C22-8067-AC237EA74B78}" presName="spaceRect" presStyleCnt="0"/>
      <dgm:spPr/>
    </dgm:pt>
    <dgm:pt modelId="{5DE08319-4023-42D1-963F-D9F5C706E6EE}" type="pres">
      <dgm:prSet presAssocID="{A31A05D7-B15D-4C22-8067-AC237EA74B7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DF5060F-8CC2-4544-AAF3-728845B47A3F}" type="presOf" srcId="{8A837CB3-180F-461B-88EF-4D25748658EB}" destId="{B60C52B9-62B5-4640-9EA4-3A19E91C353F}" srcOrd="0" destOrd="0" presId="urn:microsoft.com/office/officeart/2018/5/layout/IconLeafLabelList"/>
    <dgm:cxn modelId="{3F7D7F20-D1A6-4CE3-A137-96042183CB2A}" type="presOf" srcId="{4C8E77C6-DF6F-43C2-B18F-1D355E197A03}" destId="{46310744-0244-4272-8683-7D0B4F98631C}" srcOrd="0" destOrd="0" presId="urn:microsoft.com/office/officeart/2018/5/layout/IconLeafLabelList"/>
    <dgm:cxn modelId="{0CF2495B-E925-4786-A7A7-FDA6E11621C4}" srcId="{4C8E77C6-DF6F-43C2-B18F-1D355E197A03}" destId="{A31A05D7-B15D-4C22-8067-AC237EA74B78}" srcOrd="2" destOrd="0" parTransId="{880B834A-ACD4-4FC2-9105-30CC109281EB}" sibTransId="{BC971AC8-BDE0-4087-9C23-A73E6E9C7FED}"/>
    <dgm:cxn modelId="{2DB09D47-1017-4F8F-817F-CDC9DA556BCC}" srcId="{4C8E77C6-DF6F-43C2-B18F-1D355E197A03}" destId="{B8BEC3B8-184D-435F-A096-057BACE0DCC6}" srcOrd="1" destOrd="0" parTransId="{515447C6-B6EC-4DA4-BAB8-E40B2801E8EC}" sibTransId="{4735A5DC-1FAC-42A7-8C98-41821A08C5F2}"/>
    <dgm:cxn modelId="{86CE386C-044D-4B69-9647-659EEE3527FC}" srcId="{4C8E77C6-DF6F-43C2-B18F-1D355E197A03}" destId="{8A837CB3-180F-461B-88EF-4D25748658EB}" srcOrd="0" destOrd="0" parTransId="{C2A78E56-D866-4A6E-980C-C8A89E96D7BC}" sibTransId="{E816B44E-A99E-4264-9AFF-287E712B1D97}"/>
    <dgm:cxn modelId="{89FCD77D-0681-4695-98D8-52AC4E91B0AE}" type="presOf" srcId="{A31A05D7-B15D-4C22-8067-AC237EA74B78}" destId="{5DE08319-4023-42D1-963F-D9F5C706E6EE}" srcOrd="0" destOrd="0" presId="urn:microsoft.com/office/officeart/2018/5/layout/IconLeafLabelList"/>
    <dgm:cxn modelId="{4F6E97D8-1865-4678-9042-E20CBEE4FF96}" type="presOf" srcId="{B8BEC3B8-184D-435F-A096-057BACE0DCC6}" destId="{3301B8B1-8A8B-4356-965B-5664AD95D2DA}" srcOrd="0" destOrd="0" presId="urn:microsoft.com/office/officeart/2018/5/layout/IconLeafLabelList"/>
    <dgm:cxn modelId="{542CA677-F9D0-4217-9ADD-84FC845B807A}" type="presParOf" srcId="{46310744-0244-4272-8683-7D0B4F98631C}" destId="{135F4FAA-9A96-4D65-8DE4-9A82BA5129C3}" srcOrd="0" destOrd="0" presId="urn:microsoft.com/office/officeart/2018/5/layout/IconLeafLabelList"/>
    <dgm:cxn modelId="{45AEBB51-85D2-4010-8E24-103C1898B2E1}" type="presParOf" srcId="{135F4FAA-9A96-4D65-8DE4-9A82BA5129C3}" destId="{CD9D0A6C-CB58-4EED-8795-0482DD2D2AB9}" srcOrd="0" destOrd="0" presId="urn:microsoft.com/office/officeart/2018/5/layout/IconLeafLabelList"/>
    <dgm:cxn modelId="{F155453C-8DCB-486D-A66D-C7026EF58730}" type="presParOf" srcId="{135F4FAA-9A96-4D65-8DE4-9A82BA5129C3}" destId="{7A364A03-E70E-4A11-91CB-206A34DB10AC}" srcOrd="1" destOrd="0" presId="urn:microsoft.com/office/officeart/2018/5/layout/IconLeafLabelList"/>
    <dgm:cxn modelId="{09D220EC-03F1-46F4-93E3-D687EF368065}" type="presParOf" srcId="{135F4FAA-9A96-4D65-8DE4-9A82BA5129C3}" destId="{5D70E141-B268-4AD7-A116-C187B43C32BD}" srcOrd="2" destOrd="0" presId="urn:microsoft.com/office/officeart/2018/5/layout/IconLeafLabelList"/>
    <dgm:cxn modelId="{121A50FA-36E9-4DCF-A9A0-4386F9A1D3F8}" type="presParOf" srcId="{135F4FAA-9A96-4D65-8DE4-9A82BA5129C3}" destId="{B60C52B9-62B5-4640-9EA4-3A19E91C353F}" srcOrd="3" destOrd="0" presId="urn:microsoft.com/office/officeart/2018/5/layout/IconLeafLabelList"/>
    <dgm:cxn modelId="{CF556577-711F-451D-89FD-C6A4B5496F1E}" type="presParOf" srcId="{46310744-0244-4272-8683-7D0B4F98631C}" destId="{F939CDA8-D073-49AE-8561-94C62E856D70}" srcOrd="1" destOrd="0" presId="urn:microsoft.com/office/officeart/2018/5/layout/IconLeafLabelList"/>
    <dgm:cxn modelId="{78EFEDDF-54D0-44E7-BE6A-DF0C05CB2996}" type="presParOf" srcId="{46310744-0244-4272-8683-7D0B4F98631C}" destId="{C93E076C-8845-49C8-BD4A-20D8956A9FE1}" srcOrd="2" destOrd="0" presId="urn:microsoft.com/office/officeart/2018/5/layout/IconLeafLabelList"/>
    <dgm:cxn modelId="{DA3C4BE1-ED9E-441C-B9A3-06E40E972DA7}" type="presParOf" srcId="{C93E076C-8845-49C8-BD4A-20D8956A9FE1}" destId="{103D7110-FAED-4A51-BE62-90BF2AEA90B7}" srcOrd="0" destOrd="0" presId="urn:microsoft.com/office/officeart/2018/5/layout/IconLeafLabelList"/>
    <dgm:cxn modelId="{803303CA-3F69-41CE-B8EA-DC2E9215484E}" type="presParOf" srcId="{C93E076C-8845-49C8-BD4A-20D8956A9FE1}" destId="{65A7FF2B-D421-41A7-9871-4FDE56C3092C}" srcOrd="1" destOrd="0" presId="urn:microsoft.com/office/officeart/2018/5/layout/IconLeafLabelList"/>
    <dgm:cxn modelId="{37D1835C-5476-43D1-882B-3CF8A15BD794}" type="presParOf" srcId="{C93E076C-8845-49C8-BD4A-20D8956A9FE1}" destId="{534F816F-2C65-471D-ABEB-AF28E0B1E16B}" srcOrd="2" destOrd="0" presId="urn:microsoft.com/office/officeart/2018/5/layout/IconLeafLabelList"/>
    <dgm:cxn modelId="{9042CF63-2A18-437A-9640-E746D3F36187}" type="presParOf" srcId="{C93E076C-8845-49C8-BD4A-20D8956A9FE1}" destId="{3301B8B1-8A8B-4356-965B-5664AD95D2DA}" srcOrd="3" destOrd="0" presId="urn:microsoft.com/office/officeart/2018/5/layout/IconLeafLabelList"/>
    <dgm:cxn modelId="{06BF55EF-8F26-4BCE-9857-E25CDAEE22F6}" type="presParOf" srcId="{46310744-0244-4272-8683-7D0B4F98631C}" destId="{E044DA6E-C761-43A2-941E-8B486930CE98}" srcOrd="3" destOrd="0" presId="urn:microsoft.com/office/officeart/2018/5/layout/IconLeafLabelList"/>
    <dgm:cxn modelId="{5F797C04-7F4A-4ACC-9CE7-A789A260B3D5}" type="presParOf" srcId="{46310744-0244-4272-8683-7D0B4F98631C}" destId="{D6F56BFF-5AE2-4156-87D7-765C6A11E091}" srcOrd="4" destOrd="0" presId="urn:microsoft.com/office/officeart/2018/5/layout/IconLeafLabelList"/>
    <dgm:cxn modelId="{441CD6A3-DDB2-401A-AC8B-BC592CDA39F9}" type="presParOf" srcId="{D6F56BFF-5AE2-4156-87D7-765C6A11E091}" destId="{9202482F-705B-4B05-BF80-F6994D3BAA10}" srcOrd="0" destOrd="0" presId="urn:microsoft.com/office/officeart/2018/5/layout/IconLeafLabelList"/>
    <dgm:cxn modelId="{251CA6CA-3D9B-4464-8A2E-705F43C499A6}" type="presParOf" srcId="{D6F56BFF-5AE2-4156-87D7-765C6A11E091}" destId="{194046DD-F6F8-464C-909D-993F2CDA4218}" srcOrd="1" destOrd="0" presId="urn:microsoft.com/office/officeart/2018/5/layout/IconLeafLabelList"/>
    <dgm:cxn modelId="{B90B372F-B692-4628-B32F-156E841DC0E2}" type="presParOf" srcId="{D6F56BFF-5AE2-4156-87D7-765C6A11E091}" destId="{72BCE577-3292-4F86-AD65-0A117B0185DA}" srcOrd="2" destOrd="0" presId="urn:microsoft.com/office/officeart/2018/5/layout/IconLeafLabelList"/>
    <dgm:cxn modelId="{D23AA03C-DD2B-4D71-8930-1227E612AEA9}" type="presParOf" srcId="{D6F56BFF-5AE2-4156-87D7-765C6A11E091}" destId="{5DE08319-4023-42D1-963F-D9F5C706E6E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DC7C14-90B4-44E3-A7EA-C7FC2140E8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46248A8-0786-4C16-A5ED-5A174A550F48}">
      <dgm:prSet/>
      <dgm:spPr/>
      <dgm:t>
        <a:bodyPr/>
        <a:lstStyle/>
        <a:p>
          <a:r>
            <a:rPr lang="en-US" b="1"/>
            <a:t>Bring the following information to your Dual Credit Counselor:</a:t>
          </a:r>
          <a:endParaRPr lang="en-US"/>
        </a:p>
      </dgm:t>
    </dgm:pt>
    <dgm:pt modelId="{2951D719-4A6A-4AB8-AFBB-89AA29A71699}" type="parTrans" cxnId="{F4BD8FA0-6041-46A9-932C-DAAD1DED084B}">
      <dgm:prSet/>
      <dgm:spPr/>
      <dgm:t>
        <a:bodyPr/>
        <a:lstStyle/>
        <a:p>
          <a:endParaRPr lang="en-US"/>
        </a:p>
      </dgm:t>
    </dgm:pt>
    <dgm:pt modelId="{97E54AE4-AA04-4EAB-B89D-45AD648E4789}" type="sibTrans" cxnId="{F4BD8FA0-6041-46A9-932C-DAAD1DED084B}">
      <dgm:prSet/>
      <dgm:spPr/>
      <dgm:t>
        <a:bodyPr/>
        <a:lstStyle/>
        <a:p>
          <a:endParaRPr lang="en-US"/>
        </a:p>
      </dgm:t>
    </dgm:pt>
    <dgm:pt modelId="{85326395-A0DF-49B4-900D-8B994A62C92B}">
      <dgm:prSet/>
      <dgm:spPr/>
      <dgm:t>
        <a:bodyPr/>
        <a:lstStyle/>
        <a:p>
          <a:r>
            <a:rPr lang="en-US" b="1"/>
            <a:t>Your 7-digit Lone Star College ID# </a:t>
          </a:r>
          <a:endParaRPr lang="en-US"/>
        </a:p>
      </dgm:t>
    </dgm:pt>
    <dgm:pt modelId="{1A1D36EC-04D2-43F3-94A8-ECCE03BDB504}" type="parTrans" cxnId="{79162EB0-6E68-4E7E-9D52-3B49E29B9DC5}">
      <dgm:prSet/>
      <dgm:spPr/>
      <dgm:t>
        <a:bodyPr/>
        <a:lstStyle/>
        <a:p>
          <a:endParaRPr lang="en-US"/>
        </a:p>
      </dgm:t>
    </dgm:pt>
    <dgm:pt modelId="{FA3A8B43-A3B4-4A9F-924E-C2FD8BB02EA0}" type="sibTrans" cxnId="{79162EB0-6E68-4E7E-9D52-3B49E29B9DC5}">
      <dgm:prSet/>
      <dgm:spPr/>
      <dgm:t>
        <a:bodyPr/>
        <a:lstStyle/>
        <a:p>
          <a:endParaRPr lang="en-US"/>
        </a:p>
      </dgm:t>
    </dgm:pt>
    <dgm:pt modelId="{F067AC4B-4E82-4174-87CD-F149088B7EBE}">
      <dgm:prSet/>
      <dgm:spPr/>
      <dgm:t>
        <a:bodyPr/>
        <a:lstStyle/>
        <a:p>
          <a:r>
            <a:rPr lang="en-US" b="1"/>
            <a:t>Qualifying test scores</a:t>
          </a:r>
          <a:endParaRPr lang="en-US"/>
        </a:p>
      </dgm:t>
    </dgm:pt>
    <dgm:pt modelId="{091CEDD4-C9A5-49DE-B08F-CB5CAA40D403}" type="parTrans" cxnId="{2F0A3721-50F5-4216-8B44-8C33EA32F674}">
      <dgm:prSet/>
      <dgm:spPr/>
      <dgm:t>
        <a:bodyPr/>
        <a:lstStyle/>
        <a:p>
          <a:endParaRPr lang="en-US"/>
        </a:p>
      </dgm:t>
    </dgm:pt>
    <dgm:pt modelId="{F3F75A88-F88B-42AC-B98F-1C3F98A9DF6D}" type="sibTrans" cxnId="{2F0A3721-50F5-4216-8B44-8C33EA32F674}">
      <dgm:prSet/>
      <dgm:spPr/>
      <dgm:t>
        <a:bodyPr/>
        <a:lstStyle/>
        <a:p>
          <a:endParaRPr lang="en-US"/>
        </a:p>
      </dgm:t>
    </dgm:pt>
    <dgm:pt modelId="{CAA9C373-A747-4889-9BBF-91C33306182D}" type="pres">
      <dgm:prSet presAssocID="{66DC7C14-90B4-44E3-A7EA-C7FC2140E8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7C9924-EEE2-4AE7-97BA-ECCB1A80FB33}" type="pres">
      <dgm:prSet presAssocID="{746248A8-0786-4C16-A5ED-5A174A550F48}" presName="hierRoot1" presStyleCnt="0"/>
      <dgm:spPr/>
    </dgm:pt>
    <dgm:pt modelId="{6D5B0221-B90E-47F3-808C-9013BE9C5CF6}" type="pres">
      <dgm:prSet presAssocID="{746248A8-0786-4C16-A5ED-5A174A550F48}" presName="composite" presStyleCnt="0"/>
      <dgm:spPr/>
    </dgm:pt>
    <dgm:pt modelId="{26C66A6F-D9EF-4EA0-A86E-2FD7196CF651}" type="pres">
      <dgm:prSet presAssocID="{746248A8-0786-4C16-A5ED-5A174A550F48}" presName="background" presStyleLbl="node0" presStyleIdx="0" presStyleCnt="1"/>
      <dgm:spPr/>
    </dgm:pt>
    <dgm:pt modelId="{14098269-AE51-47A1-9958-ED4E908FD9C8}" type="pres">
      <dgm:prSet presAssocID="{746248A8-0786-4C16-A5ED-5A174A550F48}" presName="text" presStyleLbl="fgAcc0" presStyleIdx="0" presStyleCnt="1">
        <dgm:presLayoutVars>
          <dgm:chPref val="3"/>
        </dgm:presLayoutVars>
      </dgm:prSet>
      <dgm:spPr/>
    </dgm:pt>
    <dgm:pt modelId="{BECF3658-E58E-4149-B302-9C22E102E8C4}" type="pres">
      <dgm:prSet presAssocID="{746248A8-0786-4C16-A5ED-5A174A550F48}" presName="hierChild2" presStyleCnt="0"/>
      <dgm:spPr/>
    </dgm:pt>
    <dgm:pt modelId="{05949B1C-8483-4BC7-917E-42555C548571}" type="pres">
      <dgm:prSet presAssocID="{1A1D36EC-04D2-43F3-94A8-ECCE03BDB504}" presName="Name10" presStyleLbl="parChTrans1D2" presStyleIdx="0" presStyleCnt="2"/>
      <dgm:spPr/>
    </dgm:pt>
    <dgm:pt modelId="{815A1376-7CFC-4601-BB50-CDAF5DC44142}" type="pres">
      <dgm:prSet presAssocID="{85326395-A0DF-49B4-900D-8B994A62C92B}" presName="hierRoot2" presStyleCnt="0"/>
      <dgm:spPr/>
    </dgm:pt>
    <dgm:pt modelId="{E242A1C4-5A2E-4C48-9017-355F2F077CF7}" type="pres">
      <dgm:prSet presAssocID="{85326395-A0DF-49B4-900D-8B994A62C92B}" presName="composite2" presStyleCnt="0"/>
      <dgm:spPr/>
    </dgm:pt>
    <dgm:pt modelId="{CB3E49C6-510A-4481-894E-CEEB10572852}" type="pres">
      <dgm:prSet presAssocID="{85326395-A0DF-49B4-900D-8B994A62C92B}" presName="background2" presStyleLbl="node2" presStyleIdx="0" presStyleCnt="2"/>
      <dgm:spPr/>
    </dgm:pt>
    <dgm:pt modelId="{6CE674BB-BB28-4E97-BB40-8CEA7F65916E}" type="pres">
      <dgm:prSet presAssocID="{85326395-A0DF-49B4-900D-8B994A62C92B}" presName="text2" presStyleLbl="fgAcc2" presStyleIdx="0" presStyleCnt="2">
        <dgm:presLayoutVars>
          <dgm:chPref val="3"/>
        </dgm:presLayoutVars>
      </dgm:prSet>
      <dgm:spPr/>
    </dgm:pt>
    <dgm:pt modelId="{A8FC4BF0-DA1C-4229-A3A7-E906191850D6}" type="pres">
      <dgm:prSet presAssocID="{85326395-A0DF-49B4-900D-8B994A62C92B}" presName="hierChild3" presStyleCnt="0"/>
      <dgm:spPr/>
    </dgm:pt>
    <dgm:pt modelId="{66B81638-67C1-4EA7-BAEA-BC44DD311F83}" type="pres">
      <dgm:prSet presAssocID="{091CEDD4-C9A5-49DE-B08F-CB5CAA40D403}" presName="Name10" presStyleLbl="parChTrans1D2" presStyleIdx="1" presStyleCnt="2"/>
      <dgm:spPr/>
    </dgm:pt>
    <dgm:pt modelId="{F0FBB9AF-29CD-45BA-8644-BF95A957A199}" type="pres">
      <dgm:prSet presAssocID="{F067AC4B-4E82-4174-87CD-F149088B7EBE}" presName="hierRoot2" presStyleCnt="0"/>
      <dgm:spPr/>
    </dgm:pt>
    <dgm:pt modelId="{DCC70A8F-9AE0-4B70-9C3E-CEEF99F42E95}" type="pres">
      <dgm:prSet presAssocID="{F067AC4B-4E82-4174-87CD-F149088B7EBE}" presName="composite2" presStyleCnt="0"/>
      <dgm:spPr/>
    </dgm:pt>
    <dgm:pt modelId="{863D2B89-245C-478C-BC3F-FDB9A10EAAA7}" type="pres">
      <dgm:prSet presAssocID="{F067AC4B-4E82-4174-87CD-F149088B7EBE}" presName="background2" presStyleLbl="node2" presStyleIdx="1" presStyleCnt="2"/>
      <dgm:spPr/>
    </dgm:pt>
    <dgm:pt modelId="{9E00858F-426D-41D1-AFF3-CB1DD05634F9}" type="pres">
      <dgm:prSet presAssocID="{F067AC4B-4E82-4174-87CD-F149088B7EBE}" presName="text2" presStyleLbl="fgAcc2" presStyleIdx="1" presStyleCnt="2">
        <dgm:presLayoutVars>
          <dgm:chPref val="3"/>
        </dgm:presLayoutVars>
      </dgm:prSet>
      <dgm:spPr/>
    </dgm:pt>
    <dgm:pt modelId="{6B77F463-DC12-4F5E-8ECB-A8A0C1D35E58}" type="pres">
      <dgm:prSet presAssocID="{F067AC4B-4E82-4174-87CD-F149088B7EBE}" presName="hierChild3" presStyleCnt="0"/>
      <dgm:spPr/>
    </dgm:pt>
  </dgm:ptLst>
  <dgm:cxnLst>
    <dgm:cxn modelId="{D3B0AC0F-446A-453C-8B37-43693643D0B8}" type="presOf" srcId="{85326395-A0DF-49B4-900D-8B994A62C92B}" destId="{6CE674BB-BB28-4E97-BB40-8CEA7F65916E}" srcOrd="0" destOrd="0" presId="urn:microsoft.com/office/officeart/2005/8/layout/hierarchy1"/>
    <dgm:cxn modelId="{2F0A3721-50F5-4216-8B44-8C33EA32F674}" srcId="{746248A8-0786-4C16-A5ED-5A174A550F48}" destId="{F067AC4B-4E82-4174-87CD-F149088B7EBE}" srcOrd="1" destOrd="0" parTransId="{091CEDD4-C9A5-49DE-B08F-CB5CAA40D403}" sibTransId="{F3F75A88-F88B-42AC-B98F-1C3F98A9DF6D}"/>
    <dgm:cxn modelId="{C49BA32B-106C-4EE8-B822-00F4EF868C53}" type="presOf" srcId="{1A1D36EC-04D2-43F3-94A8-ECCE03BDB504}" destId="{05949B1C-8483-4BC7-917E-42555C548571}" srcOrd="0" destOrd="0" presId="urn:microsoft.com/office/officeart/2005/8/layout/hierarchy1"/>
    <dgm:cxn modelId="{EA0A5630-C0A1-4678-8EA4-5A4AC92E2302}" type="presOf" srcId="{66DC7C14-90B4-44E3-A7EA-C7FC2140E820}" destId="{CAA9C373-A747-4889-9BBF-91C33306182D}" srcOrd="0" destOrd="0" presId="urn:microsoft.com/office/officeart/2005/8/layout/hierarchy1"/>
    <dgm:cxn modelId="{FCFBFA43-93B2-4D44-BF87-A652E35C4292}" type="presOf" srcId="{F067AC4B-4E82-4174-87CD-F149088B7EBE}" destId="{9E00858F-426D-41D1-AFF3-CB1DD05634F9}" srcOrd="0" destOrd="0" presId="urn:microsoft.com/office/officeart/2005/8/layout/hierarchy1"/>
    <dgm:cxn modelId="{7245F24B-2022-4B06-8AD9-4029FE4C7AE3}" type="presOf" srcId="{746248A8-0786-4C16-A5ED-5A174A550F48}" destId="{14098269-AE51-47A1-9958-ED4E908FD9C8}" srcOrd="0" destOrd="0" presId="urn:microsoft.com/office/officeart/2005/8/layout/hierarchy1"/>
    <dgm:cxn modelId="{F4BD8FA0-6041-46A9-932C-DAAD1DED084B}" srcId="{66DC7C14-90B4-44E3-A7EA-C7FC2140E820}" destId="{746248A8-0786-4C16-A5ED-5A174A550F48}" srcOrd="0" destOrd="0" parTransId="{2951D719-4A6A-4AB8-AFBB-89AA29A71699}" sibTransId="{97E54AE4-AA04-4EAB-B89D-45AD648E4789}"/>
    <dgm:cxn modelId="{79162EB0-6E68-4E7E-9D52-3B49E29B9DC5}" srcId="{746248A8-0786-4C16-A5ED-5A174A550F48}" destId="{85326395-A0DF-49B4-900D-8B994A62C92B}" srcOrd="0" destOrd="0" parTransId="{1A1D36EC-04D2-43F3-94A8-ECCE03BDB504}" sibTransId="{FA3A8B43-A3B4-4A9F-924E-C2FD8BB02EA0}"/>
    <dgm:cxn modelId="{57F2BDC8-BC5F-4E08-9BCE-2755F82D6FA8}" type="presOf" srcId="{091CEDD4-C9A5-49DE-B08F-CB5CAA40D403}" destId="{66B81638-67C1-4EA7-BAEA-BC44DD311F83}" srcOrd="0" destOrd="0" presId="urn:microsoft.com/office/officeart/2005/8/layout/hierarchy1"/>
    <dgm:cxn modelId="{6FD1CD91-E537-4C7F-AC72-68ED748A7754}" type="presParOf" srcId="{CAA9C373-A747-4889-9BBF-91C33306182D}" destId="{797C9924-EEE2-4AE7-97BA-ECCB1A80FB33}" srcOrd="0" destOrd="0" presId="urn:microsoft.com/office/officeart/2005/8/layout/hierarchy1"/>
    <dgm:cxn modelId="{64403705-049D-496B-8285-EA0BDDB695AA}" type="presParOf" srcId="{797C9924-EEE2-4AE7-97BA-ECCB1A80FB33}" destId="{6D5B0221-B90E-47F3-808C-9013BE9C5CF6}" srcOrd="0" destOrd="0" presId="urn:microsoft.com/office/officeart/2005/8/layout/hierarchy1"/>
    <dgm:cxn modelId="{19FAAEE7-6601-463B-861D-EA3732857BE8}" type="presParOf" srcId="{6D5B0221-B90E-47F3-808C-9013BE9C5CF6}" destId="{26C66A6F-D9EF-4EA0-A86E-2FD7196CF651}" srcOrd="0" destOrd="0" presId="urn:microsoft.com/office/officeart/2005/8/layout/hierarchy1"/>
    <dgm:cxn modelId="{C7A394D2-2487-4F18-A192-2A8774E824C2}" type="presParOf" srcId="{6D5B0221-B90E-47F3-808C-9013BE9C5CF6}" destId="{14098269-AE51-47A1-9958-ED4E908FD9C8}" srcOrd="1" destOrd="0" presId="urn:microsoft.com/office/officeart/2005/8/layout/hierarchy1"/>
    <dgm:cxn modelId="{DC3D1DD3-9DAA-4FE6-A5B8-C673C36BB354}" type="presParOf" srcId="{797C9924-EEE2-4AE7-97BA-ECCB1A80FB33}" destId="{BECF3658-E58E-4149-B302-9C22E102E8C4}" srcOrd="1" destOrd="0" presId="urn:microsoft.com/office/officeart/2005/8/layout/hierarchy1"/>
    <dgm:cxn modelId="{24E044DD-68D4-4BE7-A035-9F68AA3DAEC2}" type="presParOf" srcId="{BECF3658-E58E-4149-B302-9C22E102E8C4}" destId="{05949B1C-8483-4BC7-917E-42555C548571}" srcOrd="0" destOrd="0" presId="urn:microsoft.com/office/officeart/2005/8/layout/hierarchy1"/>
    <dgm:cxn modelId="{DFB4623C-51D6-42D2-913E-EC55B9153082}" type="presParOf" srcId="{BECF3658-E58E-4149-B302-9C22E102E8C4}" destId="{815A1376-7CFC-4601-BB50-CDAF5DC44142}" srcOrd="1" destOrd="0" presId="urn:microsoft.com/office/officeart/2005/8/layout/hierarchy1"/>
    <dgm:cxn modelId="{C6426C7F-FFB1-41CA-B59F-46EB87BCE796}" type="presParOf" srcId="{815A1376-7CFC-4601-BB50-CDAF5DC44142}" destId="{E242A1C4-5A2E-4C48-9017-355F2F077CF7}" srcOrd="0" destOrd="0" presId="urn:microsoft.com/office/officeart/2005/8/layout/hierarchy1"/>
    <dgm:cxn modelId="{69A11227-CDD7-438F-9BAA-8065376B0CDD}" type="presParOf" srcId="{E242A1C4-5A2E-4C48-9017-355F2F077CF7}" destId="{CB3E49C6-510A-4481-894E-CEEB10572852}" srcOrd="0" destOrd="0" presId="urn:microsoft.com/office/officeart/2005/8/layout/hierarchy1"/>
    <dgm:cxn modelId="{B239B078-4738-4D23-BDA7-87D47F915ADD}" type="presParOf" srcId="{E242A1C4-5A2E-4C48-9017-355F2F077CF7}" destId="{6CE674BB-BB28-4E97-BB40-8CEA7F65916E}" srcOrd="1" destOrd="0" presId="urn:microsoft.com/office/officeart/2005/8/layout/hierarchy1"/>
    <dgm:cxn modelId="{F30CBD85-5DA6-48CE-B663-CE4AB7D79C01}" type="presParOf" srcId="{815A1376-7CFC-4601-BB50-CDAF5DC44142}" destId="{A8FC4BF0-DA1C-4229-A3A7-E906191850D6}" srcOrd="1" destOrd="0" presId="urn:microsoft.com/office/officeart/2005/8/layout/hierarchy1"/>
    <dgm:cxn modelId="{D4F21EFC-7CA1-42B1-882B-500FF3DB6C5C}" type="presParOf" srcId="{BECF3658-E58E-4149-B302-9C22E102E8C4}" destId="{66B81638-67C1-4EA7-BAEA-BC44DD311F83}" srcOrd="2" destOrd="0" presId="urn:microsoft.com/office/officeart/2005/8/layout/hierarchy1"/>
    <dgm:cxn modelId="{0A0E6AFE-7573-4AF7-B1D9-9129FF2AE82F}" type="presParOf" srcId="{BECF3658-E58E-4149-B302-9C22E102E8C4}" destId="{F0FBB9AF-29CD-45BA-8644-BF95A957A199}" srcOrd="3" destOrd="0" presId="urn:microsoft.com/office/officeart/2005/8/layout/hierarchy1"/>
    <dgm:cxn modelId="{50868B40-11AF-48A2-8805-17DD461D65BD}" type="presParOf" srcId="{F0FBB9AF-29CD-45BA-8644-BF95A957A199}" destId="{DCC70A8F-9AE0-4B70-9C3E-CEEF99F42E95}" srcOrd="0" destOrd="0" presId="urn:microsoft.com/office/officeart/2005/8/layout/hierarchy1"/>
    <dgm:cxn modelId="{F7D320B3-B428-4884-B6AE-2B5489B6313E}" type="presParOf" srcId="{DCC70A8F-9AE0-4B70-9C3E-CEEF99F42E95}" destId="{863D2B89-245C-478C-BC3F-FDB9A10EAAA7}" srcOrd="0" destOrd="0" presId="urn:microsoft.com/office/officeart/2005/8/layout/hierarchy1"/>
    <dgm:cxn modelId="{5B281F97-9670-44EA-BF40-36ED2D79624D}" type="presParOf" srcId="{DCC70A8F-9AE0-4B70-9C3E-CEEF99F42E95}" destId="{9E00858F-426D-41D1-AFF3-CB1DD05634F9}" srcOrd="1" destOrd="0" presId="urn:microsoft.com/office/officeart/2005/8/layout/hierarchy1"/>
    <dgm:cxn modelId="{94CDFC59-7866-434C-91C5-120945D5AC0E}" type="presParOf" srcId="{F0FBB9AF-29CD-45BA-8644-BF95A957A199}" destId="{6B77F463-DC12-4F5E-8ECB-A8A0C1D35E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D0A6C-CB58-4EED-8795-0482DD2D2AB9}">
      <dsp:nvSpPr>
        <dsp:cNvPr id="0" name=""/>
        <dsp:cNvSpPr/>
      </dsp:nvSpPr>
      <dsp:spPr>
        <a:xfrm>
          <a:off x="525181" y="924750"/>
          <a:ext cx="1372500" cy="13725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64A03-E70E-4A11-91CB-206A34DB10AC}">
      <dsp:nvSpPr>
        <dsp:cNvPr id="0" name=""/>
        <dsp:cNvSpPr/>
      </dsp:nvSpPr>
      <dsp:spPr>
        <a:xfrm>
          <a:off x="817681" y="1217250"/>
          <a:ext cx="787500" cy="7875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C52B9-62B5-4640-9EA4-3A19E91C353F}">
      <dsp:nvSpPr>
        <dsp:cNvPr id="0" name=""/>
        <dsp:cNvSpPr/>
      </dsp:nvSpPr>
      <dsp:spPr>
        <a:xfrm>
          <a:off x="86431" y="2724750"/>
          <a:ext cx="225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Test requirements are set by the state to prove college readiness through a variety of testing options. </a:t>
          </a:r>
        </a:p>
      </dsp:txBody>
      <dsp:txXfrm>
        <a:off x="86431" y="2724750"/>
        <a:ext cx="2250000" cy="922500"/>
      </dsp:txXfrm>
    </dsp:sp>
    <dsp:sp modelId="{103D7110-FAED-4A51-BE62-90BF2AEA90B7}">
      <dsp:nvSpPr>
        <dsp:cNvPr id="0" name=""/>
        <dsp:cNvSpPr/>
      </dsp:nvSpPr>
      <dsp:spPr>
        <a:xfrm>
          <a:off x="3168931" y="924750"/>
          <a:ext cx="1372500" cy="13725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7FF2B-D421-41A7-9871-4FDE56C3092C}">
      <dsp:nvSpPr>
        <dsp:cNvPr id="0" name=""/>
        <dsp:cNvSpPr/>
      </dsp:nvSpPr>
      <dsp:spPr>
        <a:xfrm>
          <a:off x="3461431" y="1217250"/>
          <a:ext cx="787500" cy="78750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1B8B1-8A8B-4356-965B-5664AD95D2DA}">
      <dsp:nvSpPr>
        <dsp:cNvPr id="0" name=""/>
        <dsp:cNvSpPr/>
      </dsp:nvSpPr>
      <dsp:spPr>
        <a:xfrm>
          <a:off x="2730181" y="2724750"/>
          <a:ext cx="225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Students </a:t>
          </a:r>
          <a:r>
            <a:rPr lang="en-US" sz="1100" b="1" u="sng" kern="1200"/>
            <a:t>MUST </a:t>
          </a:r>
          <a:r>
            <a:rPr lang="en-US" sz="1100" b="1" kern="1200"/>
            <a:t>meet test requirements </a:t>
          </a:r>
          <a:r>
            <a:rPr lang="en-US" sz="1100" b="1" u="sng" kern="1200"/>
            <a:t>before</a:t>
          </a:r>
          <a:r>
            <a:rPr lang="en-US" sz="1100" b="1" kern="1200"/>
            <a:t> they will be allowed to register!</a:t>
          </a:r>
          <a:endParaRPr lang="en-US" sz="1100" kern="1200"/>
        </a:p>
      </dsp:txBody>
      <dsp:txXfrm>
        <a:off x="2730181" y="2724750"/>
        <a:ext cx="2250000" cy="922500"/>
      </dsp:txXfrm>
    </dsp:sp>
    <dsp:sp modelId="{9202482F-705B-4B05-BF80-F6994D3BAA10}">
      <dsp:nvSpPr>
        <dsp:cNvPr id="0" name=""/>
        <dsp:cNvSpPr/>
      </dsp:nvSpPr>
      <dsp:spPr>
        <a:xfrm>
          <a:off x="5812681" y="924750"/>
          <a:ext cx="1372500" cy="13725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046DD-F6F8-464C-909D-993F2CDA4218}">
      <dsp:nvSpPr>
        <dsp:cNvPr id="0" name=""/>
        <dsp:cNvSpPr/>
      </dsp:nvSpPr>
      <dsp:spPr>
        <a:xfrm>
          <a:off x="6105181" y="1217250"/>
          <a:ext cx="787500" cy="7875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08319-4023-42D1-963F-D9F5C706E6EE}">
      <dsp:nvSpPr>
        <dsp:cNvPr id="0" name=""/>
        <dsp:cNvSpPr/>
      </dsp:nvSpPr>
      <dsp:spPr>
        <a:xfrm>
          <a:off x="5373931" y="2724750"/>
          <a:ext cx="2250000" cy="92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 dirty="0"/>
            <a:t>If the student does not qualify with test scores, they must take and pass the TSI test (higher math and science courses also require the Accuplacer test).</a:t>
          </a:r>
        </a:p>
      </dsp:txBody>
      <dsp:txXfrm>
        <a:off x="5373931" y="2724750"/>
        <a:ext cx="2250000" cy="92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81638-67C1-4EA7-BAEA-BC44DD311F83}">
      <dsp:nvSpPr>
        <dsp:cNvPr id="0" name=""/>
        <dsp:cNvSpPr/>
      </dsp:nvSpPr>
      <dsp:spPr>
        <a:xfrm>
          <a:off x="2891552" y="1746509"/>
          <a:ext cx="1589946" cy="756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648"/>
              </a:lnTo>
              <a:lnTo>
                <a:pt x="1589946" y="515648"/>
              </a:lnTo>
              <a:lnTo>
                <a:pt x="1589946" y="7566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49B1C-8483-4BC7-917E-42555C548571}">
      <dsp:nvSpPr>
        <dsp:cNvPr id="0" name=""/>
        <dsp:cNvSpPr/>
      </dsp:nvSpPr>
      <dsp:spPr>
        <a:xfrm>
          <a:off x="1301606" y="1746509"/>
          <a:ext cx="1589946" cy="756669"/>
        </a:xfrm>
        <a:custGeom>
          <a:avLst/>
          <a:gdLst/>
          <a:ahLst/>
          <a:cxnLst/>
          <a:rect l="0" t="0" r="0" b="0"/>
          <a:pathLst>
            <a:path>
              <a:moveTo>
                <a:pt x="1589946" y="0"/>
              </a:moveTo>
              <a:lnTo>
                <a:pt x="1589946" y="515648"/>
              </a:lnTo>
              <a:lnTo>
                <a:pt x="0" y="515648"/>
              </a:lnTo>
              <a:lnTo>
                <a:pt x="0" y="75666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66A6F-D9EF-4EA0-A86E-2FD7196CF651}">
      <dsp:nvSpPr>
        <dsp:cNvPr id="0" name=""/>
        <dsp:cNvSpPr/>
      </dsp:nvSpPr>
      <dsp:spPr>
        <a:xfrm>
          <a:off x="1590687" y="94410"/>
          <a:ext cx="2601730" cy="165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98269-AE51-47A1-9958-ED4E908FD9C8}">
      <dsp:nvSpPr>
        <dsp:cNvPr id="0" name=""/>
        <dsp:cNvSpPr/>
      </dsp:nvSpPr>
      <dsp:spPr>
        <a:xfrm>
          <a:off x="1879768" y="369037"/>
          <a:ext cx="2601730" cy="1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Bring the following information to your Dual Credit Counselor:</a:t>
          </a:r>
          <a:endParaRPr lang="en-US" sz="2200" kern="1200"/>
        </a:p>
      </dsp:txBody>
      <dsp:txXfrm>
        <a:off x="1928156" y="417425"/>
        <a:ext cx="2504954" cy="1555322"/>
      </dsp:txXfrm>
    </dsp:sp>
    <dsp:sp modelId="{CB3E49C6-510A-4481-894E-CEEB10572852}">
      <dsp:nvSpPr>
        <dsp:cNvPr id="0" name=""/>
        <dsp:cNvSpPr/>
      </dsp:nvSpPr>
      <dsp:spPr>
        <a:xfrm>
          <a:off x="741" y="2503178"/>
          <a:ext cx="2601730" cy="165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674BB-BB28-4E97-BB40-8CEA7F65916E}">
      <dsp:nvSpPr>
        <dsp:cNvPr id="0" name=""/>
        <dsp:cNvSpPr/>
      </dsp:nvSpPr>
      <dsp:spPr>
        <a:xfrm>
          <a:off x="289822" y="2777805"/>
          <a:ext cx="2601730" cy="1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Your 7-digit Lone Star College ID# </a:t>
          </a:r>
          <a:endParaRPr lang="en-US" sz="2200" kern="1200"/>
        </a:p>
      </dsp:txBody>
      <dsp:txXfrm>
        <a:off x="338210" y="2826193"/>
        <a:ext cx="2504954" cy="1555322"/>
      </dsp:txXfrm>
    </dsp:sp>
    <dsp:sp modelId="{863D2B89-245C-478C-BC3F-FDB9A10EAAA7}">
      <dsp:nvSpPr>
        <dsp:cNvPr id="0" name=""/>
        <dsp:cNvSpPr/>
      </dsp:nvSpPr>
      <dsp:spPr>
        <a:xfrm>
          <a:off x="3180633" y="2503178"/>
          <a:ext cx="2601730" cy="1652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0858F-426D-41D1-AFF3-CB1DD05634F9}">
      <dsp:nvSpPr>
        <dsp:cNvPr id="0" name=""/>
        <dsp:cNvSpPr/>
      </dsp:nvSpPr>
      <dsp:spPr>
        <a:xfrm>
          <a:off x="3469714" y="2777805"/>
          <a:ext cx="2601730" cy="1652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Qualifying test scores</a:t>
          </a:r>
          <a:endParaRPr lang="en-US" sz="2200" kern="1200"/>
        </a:p>
      </dsp:txBody>
      <dsp:txXfrm>
        <a:off x="3518102" y="2826193"/>
        <a:ext cx="2504954" cy="1555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1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A8E93D6D-4954-436E-8882-C65FC75D2B64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2"/>
            <a:ext cx="3043343" cy="467070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2"/>
            <a:ext cx="3043343" cy="467070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6076E3F6-836A-486F-B274-C407028D9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9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6043E9B3-1C6E-4978-9A97-463FE43695EC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08" tIns="46654" rIns="93308" bIns="466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AC017A80-6141-49B0-9792-B9EAFBC208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C4122-D1C8-427C-A9CD-FA170C4C44D0}" type="slidenum">
              <a:rPr lang="en-US"/>
              <a:pPr/>
              <a:t>3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5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B5E12-39BD-4DC5-B598-42E774760BAF}" type="slidenum">
              <a:rPr lang="en-US"/>
              <a:pPr/>
              <a:t>13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17A80-6141-49B0-9792-B9EAFBC2080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0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18963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1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2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21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47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94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9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08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30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8114E52-A51A-4511-A569-5DCF2844D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88A4-6C3D-4022-8B8E-FD5A51517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90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960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7695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395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9209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928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21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123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8234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67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689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48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23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88A4-6C3D-4022-8B8E-FD5A51517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0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8114E52-A51A-4511-A569-5DCF2844D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08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162143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8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5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8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5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66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2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9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  <p:sldLayoutId id="2147483987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6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BFDEE8A-62B5-49D7-8A95-0533B3B1F009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46B6-8EEC-4027-9E10-8AA36E0DBC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1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</p:sldLayoutIdLst>
  <p:transition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anie.g.dillon@lonestar.ed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lonestar.edu/requesting-accommodations.htm" TargetMode="External"/><Relationship Id="rId4" Type="http://schemas.openxmlformats.org/officeDocument/2006/relationships/hyperlink" Target="http://www.lonestar.edu/disability-service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imberly.marks@cfisd.net" TargetMode="External"/><Relationship Id="rId5" Type="http://schemas.openxmlformats.org/officeDocument/2006/relationships/hyperlink" Target="mailto:Deirdre.cash@cfisd.net" TargetMode="External"/><Relationship Id="rId4" Type="http://schemas.openxmlformats.org/officeDocument/2006/relationships/hyperlink" Target="mailto:Danielle.abrams@cfisd.ne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rin.stockton@cfisd.net" TargetMode="External"/><Relationship Id="rId2" Type="http://schemas.openxmlformats.org/officeDocument/2006/relationships/hyperlink" Target="mailto:Erin.carlyle@cfisd.net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cartoon-smiley-questions-puzzle-3082809/" TargetMode="External"/><Relationship Id="rId3" Type="http://schemas.openxmlformats.org/officeDocument/2006/relationships/hyperlink" Target="mailto:Deirdre.cash@cfisd.net" TargetMode="External"/><Relationship Id="rId7" Type="http://schemas.openxmlformats.org/officeDocument/2006/relationships/image" Target="../media/image27.png"/><Relationship Id="rId2" Type="http://schemas.openxmlformats.org/officeDocument/2006/relationships/hyperlink" Target="mailto:Danielle.abrams@cfisd.net" TargetMode="Externa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hyperlink" Target="mailto:Kimberly.marks@cfisd.net" TargetMode="External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7543800" cy="62399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Mystical Woods Smooth Script" panose="02000500000000000000" pitchFamily="2" charset="0"/>
              </a:rPr>
              <a:t>2023-24 Dual Credit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88920" y="4433834"/>
            <a:ext cx="6278880" cy="25003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spcAft>
                <a:spcPts val="600"/>
              </a:spcAft>
            </a:pPr>
            <a:r>
              <a:rPr lang="en-US" sz="2400" b="1" dirty="0"/>
              <a:t>Abrams: </a:t>
            </a:r>
            <a:r>
              <a:rPr lang="en-US" sz="2400" dirty="0"/>
              <a:t>Abrams, Housson, Flakes, Lucas</a:t>
            </a:r>
          </a:p>
          <a:p>
            <a:pPr algn="l">
              <a:spcAft>
                <a:spcPts val="600"/>
              </a:spcAft>
            </a:pPr>
            <a:r>
              <a:rPr lang="en-US" sz="2400" b="1" dirty="0"/>
              <a:t>Cash: </a:t>
            </a:r>
            <a:r>
              <a:rPr lang="en-US" sz="2400" dirty="0"/>
              <a:t>Brooks, Hamel, Jackson, Stribling</a:t>
            </a:r>
          </a:p>
          <a:p>
            <a:pPr algn="l">
              <a:spcAft>
                <a:spcPts val="600"/>
              </a:spcAft>
            </a:pPr>
            <a:r>
              <a:rPr lang="en-US" sz="2400" b="1" dirty="0"/>
              <a:t>Marks: </a:t>
            </a:r>
            <a:r>
              <a:rPr lang="en-US" sz="2400" dirty="0"/>
              <a:t>College Academy 9</a:t>
            </a:r>
            <a:r>
              <a:rPr lang="en-US" sz="2400" baseline="30000" dirty="0"/>
              <a:t>th</a:t>
            </a:r>
            <a:r>
              <a:rPr lang="en-US" sz="2400" dirty="0"/>
              <a:t> and 10</a:t>
            </a:r>
            <a:r>
              <a:rPr lang="en-US" sz="2400" baseline="30000" dirty="0"/>
              <a:t>th</a:t>
            </a:r>
            <a:r>
              <a:rPr lang="en-US" sz="2400" dirty="0"/>
              <a:t> grade </a:t>
            </a:r>
          </a:p>
          <a:p>
            <a:pPr algn="l">
              <a:spcAft>
                <a:spcPts val="600"/>
              </a:spcAft>
            </a:pPr>
            <a:r>
              <a:rPr lang="en-US" sz="2400" dirty="0"/>
              <a:t>					</a:t>
            </a:r>
            <a:r>
              <a:rPr lang="en-US" sz="2400" b="1" dirty="0"/>
              <a:t>Dual Credit </a:t>
            </a:r>
          </a:p>
          <a:p>
            <a:pPr algn="l">
              <a:spcAft>
                <a:spcPts val="600"/>
              </a:spcAft>
            </a:pPr>
            <a:r>
              <a:rPr lang="en-US" sz="2400" b="1" dirty="0"/>
              <a:t>					Resources: </a:t>
            </a:r>
          </a:p>
          <a:p>
            <a:pPr algn="l">
              <a:spcAft>
                <a:spcPts val="600"/>
              </a:spcAft>
            </a:pPr>
            <a:endParaRPr lang="en-US" sz="2400" dirty="0"/>
          </a:p>
          <a:p>
            <a:pPr algn="l"/>
            <a:endParaRPr lang="en-US" sz="1600" dirty="0"/>
          </a:p>
        </p:txBody>
      </p:sp>
      <p:sp>
        <p:nvSpPr>
          <p:cNvPr id="1031" name="Rounded Rectangle 9">
            <a:extLst>
              <a:ext uri="{FF2B5EF4-FFF2-40B4-BE49-F238E27FC236}">
                <a16:creationId xmlns:a16="http://schemas.microsoft.com/office/drawing/2014/main" id="{81AB3490-88B3-48B6-99ED-55B84E890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609600"/>
            <a:ext cx="5875020" cy="3633216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353" r="-1" b="4655"/>
          <a:stretch/>
        </p:blipFill>
        <p:spPr>
          <a:xfrm>
            <a:off x="3048000" y="1020236"/>
            <a:ext cx="3204020" cy="2947416"/>
          </a:xfrm>
          <a:prstGeom prst="rect">
            <a:avLst/>
          </a:prstGeom>
        </p:spPr>
      </p:pic>
      <p:pic>
        <p:nvPicPr>
          <p:cNvPr id="1026" name="Picture 2" descr="C:\Users\admin\AppData\Local\Microsoft\Windows\Temporary Internet Files\Content.IE5\613LO5KT\MP900448426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9" r="-2" b="126"/>
          <a:stretch/>
        </p:blipFill>
        <p:spPr bwMode="auto">
          <a:xfrm rot="21600000">
            <a:off x="6360663" y="975360"/>
            <a:ext cx="2055081" cy="2947416"/>
          </a:xfrm>
          <a:prstGeom prst="rect">
            <a:avLst/>
          </a:prstGeom>
          <a:noFill/>
          <a:ln w="539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AF1149-E567-754A-72BD-A26B3F472A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882641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0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7146">
        <p14:warp dir="in"/>
      </p:transition>
    </mc:Choice>
    <mc:Fallback xmlns="">
      <p:transition spd="slow" advTm="4714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7C57-6F84-0B3C-3B98-E79F5398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8585"/>
            <a:ext cx="7704667" cy="1810216"/>
          </a:xfrm>
        </p:spPr>
        <p:txBody>
          <a:bodyPr/>
          <a:lstStyle/>
          <a:p>
            <a:r>
              <a:rPr lang="en-US" sz="4400" dirty="0">
                <a:latin typeface="Mystical Woods Rough Script" panose="02000500000000000000" pitchFamily="2" charset="0"/>
              </a:rPr>
              <a:t>Dropping a DC Course</a:t>
            </a:r>
            <a:br>
              <a:rPr lang="en-US" dirty="0">
                <a:latin typeface="Mystical Woods Rough Script" panose="02000500000000000000" pitchFamily="2" charset="0"/>
              </a:rPr>
            </a:br>
            <a:endParaRPr lang="en-US" dirty="0">
              <a:latin typeface="Mystical Woods Rough Script" panose="02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A73BDD-F907-3676-4EBD-E07EE48B2143}"/>
              </a:ext>
            </a:extLst>
          </p:cNvPr>
          <p:cNvSpPr txBox="1"/>
          <p:nvPr/>
        </p:nvSpPr>
        <p:spPr>
          <a:xfrm>
            <a:off x="762000" y="9906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 must meet with DC Counselor and complete a LSC drop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a date to drop with a “W” on college transcript (Fall 2023 date is November 13</a:t>
            </a:r>
            <a:r>
              <a:rPr lang="en-US" sz="2400" baseline="30000" dirty="0"/>
              <a:t>th</a:t>
            </a:r>
            <a:r>
              <a:rPr lang="en-US" sz="2400" dirty="0"/>
              <a:t>), and there is a date to drop without a “W” on college transcript (Fall 2023 date is September 11</a:t>
            </a:r>
            <a:r>
              <a:rPr lang="en-US" sz="2400" baseline="30000" dirty="0"/>
              <a:t>th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Does not count towards 6 drop rule, but it can impact a student’s satisfactory academic progress which may impact financial 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students drop with a “W”, they will have to appeal with LSC if they want their AP scores to earn DC credit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dropping a DC course move to an equivalent course thru the rest of the year.</a:t>
            </a:r>
          </a:p>
          <a:p>
            <a:pPr algn="ctr"/>
            <a:r>
              <a:rPr lang="en-US" sz="2000" b="1" dirty="0"/>
              <a:t>*Students cannot transfer DC courses </a:t>
            </a:r>
          </a:p>
          <a:p>
            <a:pPr algn="ctr"/>
            <a:r>
              <a:rPr lang="en-US" sz="2000" b="1" dirty="0"/>
              <a:t>to another HS during the DC course*</a:t>
            </a:r>
          </a:p>
        </p:txBody>
      </p:sp>
    </p:spTree>
    <p:extLst>
      <p:ext uri="{BB962C8B-B14F-4D97-AF65-F5344CB8AC3E}">
        <p14:creationId xmlns:p14="http://schemas.microsoft.com/office/powerpoint/2010/main" val="345222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828800"/>
            <a:ext cx="571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Mystical Woods Smooth Script" panose="02000500000000000000" pitchFamily="2" charset="0"/>
              </a:rPr>
              <a:t>How do I register for </a:t>
            </a:r>
          </a:p>
          <a:p>
            <a:pPr algn="ctr"/>
            <a:r>
              <a:rPr lang="en-US" sz="6600" b="1" dirty="0">
                <a:latin typeface="Mystical Woods Smooth Script" panose="02000500000000000000" pitchFamily="2" charset="0"/>
              </a:rPr>
              <a:t>Dual Credit?</a:t>
            </a:r>
          </a:p>
        </p:txBody>
      </p:sp>
    </p:spTree>
    <p:extLst>
      <p:ext uri="{BB962C8B-B14F-4D97-AF65-F5344CB8AC3E}">
        <p14:creationId xmlns:p14="http://schemas.microsoft.com/office/powerpoint/2010/main" val="1297807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503">
        <p15:prstTrans prst="pageCurlDouble"/>
      </p:transition>
    </mc:Choice>
    <mc:Fallback xmlns="">
      <p:transition spd="slow" advTm="350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19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0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4" name="Picture 3" descr="An arrow on a line map">
            <a:extLst>
              <a:ext uri="{FF2B5EF4-FFF2-40B4-BE49-F238E27FC236}">
                <a16:creationId xmlns:a16="http://schemas.microsoft.com/office/drawing/2014/main" id="{AE8155C8-AF60-219D-B50B-EF2EF3B16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8" r="63120" b="-1"/>
          <a:stretch/>
        </p:blipFill>
        <p:spPr>
          <a:xfrm>
            <a:off x="20" y="10"/>
            <a:ext cx="259435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735950" y="457200"/>
            <a:ext cx="6382837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4000" b="1" dirty="0">
                <a:latin typeface="Mystical Woods Smooth Script" panose="02000500000000000000" pitchFamily="2" charset="0"/>
              </a:rPr>
              <a:t>STEP #1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3200" dirty="0">
              <a:latin typeface="Mystical Woods Smooth Script" panose="02000500000000000000" pitchFamily="2" charset="0"/>
            </a:endParaRP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3200" b="1" dirty="0">
                <a:latin typeface="Mystical Woods Smooth Script" panose="02000500000000000000" pitchFamily="2" charset="0"/>
              </a:rPr>
              <a:t>Obtain a Lone Star ID #: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3200" dirty="0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3200" dirty="0"/>
              <a:t>Use the </a:t>
            </a:r>
            <a:r>
              <a:rPr lang="en-US" sz="3200" b="1" dirty="0">
                <a:solidFill>
                  <a:srgbClr val="FFCC00"/>
                </a:solidFill>
              </a:rPr>
              <a:t>GOLD</a:t>
            </a:r>
            <a:r>
              <a:rPr lang="en-US" sz="3200" dirty="0"/>
              <a:t> handout to create an account 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3200" dirty="0"/>
              <a:t>Lone Star College </a:t>
            </a:r>
            <a:r>
              <a:rPr lang="en-US" sz="3200" b="1" u="sng" dirty="0"/>
              <a:t>will email you your LSC ID# (7 digits) within 48 hours </a:t>
            </a:r>
            <a:r>
              <a:rPr lang="en-US" sz="3200" dirty="0"/>
              <a:t>after completing these steps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3200" dirty="0"/>
              <a:t>College Academy students already completed this step and have a Lone Star ID #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38136"/>
      </p:ext>
    </p:extLst>
  </p:cSld>
  <p:clrMapOvr>
    <a:masterClrMapping/>
  </p:clrMapOvr>
  <p:transition advTm="3067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1" name="Group 23560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23562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563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564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565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566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3567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2129" y="60901"/>
            <a:ext cx="7823471" cy="23012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Mystical Woods Smooth Script" panose="02000500000000000000" pitchFamily="2" charset="0"/>
              </a:rPr>
              <a:t>STEP #2</a:t>
            </a:r>
            <a:br>
              <a:rPr lang="en-US" dirty="0">
                <a:latin typeface="Mystical Woods Smooth Script" panose="02000500000000000000" pitchFamily="2" charset="0"/>
              </a:rPr>
            </a:br>
            <a:r>
              <a:rPr lang="en-US" dirty="0">
                <a:latin typeface="Mystical Woods Smooth Script" panose="02000500000000000000" pitchFamily="2" charset="0"/>
              </a:rPr>
              <a:t>Are you college ready?</a:t>
            </a:r>
            <a:br>
              <a:rPr lang="en-US" dirty="0">
                <a:latin typeface="Mystical Woods Smooth Script" panose="02000500000000000000" pitchFamily="2" charset="0"/>
              </a:rPr>
            </a:br>
            <a:r>
              <a:rPr lang="en-US" dirty="0">
                <a:latin typeface="Mystical Woods Smooth Script" panose="02000500000000000000" pitchFamily="2" charset="0"/>
              </a:rPr>
              <a:t>What are the testing requirements?</a:t>
            </a:r>
          </a:p>
        </p:txBody>
      </p:sp>
      <p:graphicFrame>
        <p:nvGraphicFramePr>
          <p:cNvPr id="23557" name="Rectangle 3">
            <a:extLst>
              <a:ext uri="{FF2B5EF4-FFF2-40B4-BE49-F238E27FC236}">
                <a16:creationId xmlns:a16="http://schemas.microsoft.com/office/drawing/2014/main" id="{2822029F-C4E8-6CD8-82DC-EEB496A63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015816"/>
              </p:ext>
            </p:extLst>
          </p:nvPr>
        </p:nvGraphicFramePr>
        <p:xfrm>
          <a:off x="1320527" y="1524000"/>
          <a:ext cx="7710363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992AB19-77B9-4B87-AF4E-78E88AA18E9F}"/>
              </a:ext>
            </a:extLst>
          </p:cNvPr>
          <p:cNvSpPr txBox="1"/>
          <p:nvPr/>
        </p:nvSpPr>
        <p:spPr>
          <a:xfrm>
            <a:off x="1614487" y="5715000"/>
            <a:ext cx="661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Mystical Woods Smooth Script" panose="02000500000000000000" pitchFamily="2" charset="0"/>
              </a:rPr>
              <a:t>See handout for specific testing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463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1674">
        <p14:warp dir="in"/>
      </p:transition>
    </mc:Choice>
    <mc:Fallback xmlns="">
      <p:transition spd="slow" advTm="2167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58348C3-6249-4952-AA86-C63DB35EA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6174AD-DBB0-43E6-98C2-738DB3A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19326" y="-4763"/>
            <a:ext cx="3761187" cy="6862763"/>
            <a:chOff x="2928938" y="-4763"/>
            <a:chExt cx="5014912" cy="686276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0A59800-3661-4778-9D8A-F816C85C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7A810977-C816-4698-B7E7-0E6BDED79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181E4B1B-2437-4A14-8927-817FC7AED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F98AD26-9FF7-44EA-B876-9C857F8ED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32EBB12A-A9CE-446F-9462-15DAC0D0F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85925599-F99B-48E5-A384-76136C081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91E3175-574B-4866-99A0-C40F7CB6692D}"/>
              </a:ext>
            </a:extLst>
          </p:cNvPr>
          <p:cNvSpPr txBox="1"/>
          <p:nvPr/>
        </p:nvSpPr>
        <p:spPr>
          <a:xfrm>
            <a:off x="4231006" y="-54237"/>
            <a:ext cx="3000376" cy="892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 cmpd="sng">
                  <a:noFill/>
                </a:ln>
                <a:latin typeface="Mystical Woods Smooth Script" panose="02000500000000000000" pitchFamily="2" charset="0"/>
                <a:ea typeface="+mj-ea"/>
                <a:cs typeface="+mj-cs"/>
              </a:rPr>
              <a:t>STEP #3</a:t>
            </a:r>
            <a:endParaRPr lang="en-US" sz="4000" dirty="0">
              <a:ln w="3175" cmpd="sng">
                <a:noFill/>
              </a:ln>
              <a:latin typeface="Mystical Woods Smooth Script" panose="02000500000000000000" pitchFamily="2" charset="0"/>
              <a:ea typeface="+mj-ea"/>
              <a:cs typeface="+mj-cs"/>
            </a:endParaRPr>
          </a:p>
        </p:txBody>
      </p:sp>
      <p:pic>
        <p:nvPicPr>
          <p:cNvPr id="5" name="Picture 4" descr="Path winding through a grassy field">
            <a:extLst>
              <a:ext uri="{FF2B5EF4-FFF2-40B4-BE49-F238E27FC236}">
                <a16:creationId xmlns:a16="http://schemas.microsoft.com/office/drawing/2014/main" id="{2DCE5786-4949-98AA-9A71-ECFEF85E2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17" r="17711" b="-1"/>
          <a:stretch/>
        </p:blipFill>
        <p:spPr>
          <a:xfrm>
            <a:off x="20" y="10"/>
            <a:ext cx="4086205" cy="6857990"/>
          </a:xfrm>
          <a:custGeom>
            <a:avLst/>
            <a:gdLst/>
            <a:ahLst/>
            <a:cxnLst/>
            <a:rect l="l" t="t" r="r" b="b"/>
            <a:pathLst>
              <a:path w="5448300" h="6858000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5448300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graphicFrame>
        <p:nvGraphicFramePr>
          <p:cNvPr id="27" name="TextBox 3">
            <a:extLst>
              <a:ext uri="{FF2B5EF4-FFF2-40B4-BE49-F238E27FC236}">
                <a16:creationId xmlns:a16="http://schemas.microsoft.com/office/drawing/2014/main" id="{9951945B-5AC0-3F36-DF5B-FF155057954E}"/>
              </a:ext>
            </a:extLst>
          </p:cNvPr>
          <p:cNvGraphicFramePr/>
          <p:nvPr/>
        </p:nvGraphicFramePr>
        <p:xfrm>
          <a:off x="2995614" y="1066800"/>
          <a:ext cx="6072186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4026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0838" y="1"/>
            <a:ext cx="573643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 cmpd="sng">
                  <a:noFill/>
                </a:ln>
                <a:latin typeface="Mystical Woods Smooth Script" panose="020B0604020202020204" pitchFamily="2" charset="0"/>
                <a:ea typeface="+mj-ea"/>
                <a:cs typeface="+mj-cs"/>
              </a:rPr>
              <a:t>TSIA2 Test Facts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547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1"/>
            <a:ext cx="644163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1"/>
            <a:ext cx="626857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5830"/>
            <a:ext cx="1631559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4308" y="2695292"/>
            <a:ext cx="2018057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424" y="2690532"/>
            <a:ext cx="217824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068" y="2581071"/>
            <a:ext cx="2170926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" name="TextBox 2"/>
          <p:cNvSpPr txBox="1"/>
          <p:nvPr/>
        </p:nvSpPr>
        <p:spPr>
          <a:xfrm>
            <a:off x="2890838" y="990600"/>
            <a:ext cx="6176962" cy="57911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Students </a:t>
            </a:r>
            <a:r>
              <a:rPr lang="en-US" sz="1400" u="sng" dirty="0"/>
              <a:t>must have met </a:t>
            </a:r>
            <a:r>
              <a:rPr lang="en-US" sz="1400" dirty="0"/>
              <a:t>with their DC Counselor prior to testing.</a:t>
            </a:r>
          </a:p>
          <a:p>
            <a:pPr marL="28575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TSIA2 is offered at CRHS for FIRST TIME TESTERS ONLY on the following days:</a:t>
            </a:r>
          </a:p>
          <a:p>
            <a:pPr marL="10287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dirty="0"/>
              <a:t>	February 17: Must register with DC Counselor</a:t>
            </a:r>
          </a:p>
          <a:p>
            <a:pPr marL="10287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dirty="0"/>
              <a:t>	February 23 and 24: College Academy Students only</a:t>
            </a:r>
          </a:p>
          <a:p>
            <a:pPr marL="28575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TSIA2 test is also available at the LSC campus in the testing center on the computer. Saturday testing is available. </a:t>
            </a:r>
          </a:p>
          <a:p>
            <a:pPr marL="28575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Testers must </a:t>
            </a:r>
            <a:r>
              <a:rPr lang="en-US" sz="1400" u="sng" dirty="0"/>
              <a:t>make an appointment </a:t>
            </a:r>
            <a:r>
              <a:rPr lang="en-US" sz="1400" dirty="0"/>
              <a:t>in order to test. No walk-ins. </a:t>
            </a:r>
          </a:p>
          <a:p>
            <a:pPr marL="28575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The TSIA2 can also be taken remotely through a 3</a:t>
            </a:r>
            <a:r>
              <a:rPr lang="en-US" sz="1400" baseline="30000" dirty="0"/>
              <a:t>rd</a:t>
            </a:r>
            <a:r>
              <a:rPr lang="en-US" sz="1400" dirty="0"/>
              <a:t> party proctor (not recommended). A system check will determine if your PC is compatible. Chromebooks issued by CFISD is </a:t>
            </a:r>
            <a:r>
              <a:rPr lang="en-US" sz="1400" u="sng" dirty="0"/>
              <a:t>not </a:t>
            </a:r>
            <a:r>
              <a:rPr lang="en-US" sz="1400" dirty="0"/>
              <a:t>compatible with the test.</a:t>
            </a:r>
          </a:p>
          <a:p>
            <a:pPr marL="342900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Review sessions for the TSI are available at Lone Star on the following dates:</a:t>
            </a:r>
          </a:p>
          <a:p>
            <a:pPr lvl="1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February 15</a:t>
            </a:r>
            <a:r>
              <a:rPr lang="en-US" sz="1400" baseline="30000" dirty="0"/>
              <a:t>th</a:t>
            </a:r>
            <a:r>
              <a:rPr lang="en-US" sz="1400" dirty="0"/>
              <a:t>, 18</a:t>
            </a:r>
            <a:r>
              <a:rPr lang="en-US" sz="1400" baseline="30000" dirty="0"/>
              <a:t>th</a:t>
            </a:r>
            <a:r>
              <a:rPr lang="en-US" sz="1400" dirty="0"/>
              <a:t>, 22</a:t>
            </a:r>
            <a:r>
              <a:rPr lang="en-US" sz="1400" baseline="30000" dirty="0"/>
              <a:t>nd</a:t>
            </a:r>
            <a:r>
              <a:rPr lang="en-US" sz="1400" dirty="0"/>
              <a:t>	</a:t>
            </a:r>
          </a:p>
          <a:p>
            <a:pPr lvl="1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March 1</a:t>
            </a:r>
            <a:r>
              <a:rPr lang="en-US" sz="1400" baseline="30000" dirty="0"/>
              <a:t>st</a:t>
            </a:r>
            <a:r>
              <a:rPr lang="en-US" sz="1400" dirty="0"/>
              <a:t>, 8</a:t>
            </a:r>
            <a:r>
              <a:rPr lang="en-US" sz="1400" baseline="30000" dirty="0"/>
              <a:t>th</a:t>
            </a:r>
            <a:r>
              <a:rPr lang="en-US" sz="1400" dirty="0"/>
              <a:t>, 22</a:t>
            </a:r>
            <a:r>
              <a:rPr lang="en-US" sz="1400" baseline="30000" dirty="0"/>
              <a:t>nd</a:t>
            </a:r>
            <a:r>
              <a:rPr lang="en-US" sz="1400" dirty="0"/>
              <a:t>, 29</a:t>
            </a:r>
            <a:r>
              <a:rPr lang="en-US" sz="1400" baseline="30000" dirty="0"/>
              <a:t>th</a:t>
            </a:r>
            <a:r>
              <a:rPr lang="en-US" sz="1400" dirty="0"/>
              <a:t> </a:t>
            </a:r>
          </a:p>
          <a:p>
            <a:pPr lvl="1" indent="-182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/>
              <a:t>April 5</a:t>
            </a:r>
            <a:r>
              <a:rPr lang="en-US" sz="1400" baseline="30000" dirty="0"/>
              <a:t>th</a:t>
            </a:r>
            <a:r>
              <a:rPr lang="en-US" sz="1400" dirty="0"/>
              <a:t>, 12</a:t>
            </a:r>
            <a:r>
              <a:rPr lang="en-US" sz="1400" baseline="30000" dirty="0"/>
              <a:t>th</a:t>
            </a:r>
            <a:r>
              <a:rPr lang="en-US" sz="1400" dirty="0"/>
              <a:t>, 15</a:t>
            </a:r>
            <a:r>
              <a:rPr lang="en-US" sz="1400" baseline="30000" dirty="0"/>
              <a:t>th</a:t>
            </a:r>
            <a:r>
              <a:rPr lang="en-US" sz="1400" dirty="0"/>
              <a:t>, 19</a:t>
            </a:r>
            <a:r>
              <a:rPr lang="en-US" sz="1400" baseline="30000" dirty="0"/>
              <a:t>th</a:t>
            </a:r>
            <a:r>
              <a:rPr lang="en-US" sz="1400" dirty="0"/>
              <a:t>, 26</a:t>
            </a:r>
            <a:r>
              <a:rPr lang="en-US" sz="1400" baseline="30000" dirty="0"/>
              <a:t>th</a:t>
            </a:r>
            <a:r>
              <a:rPr lang="en-US" sz="1400" dirty="0"/>
              <a:t> </a:t>
            </a:r>
          </a:p>
          <a:p>
            <a:pPr marL="274320" lvl="1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200" b="1" dirty="0"/>
              <a:t>***NOTE*** </a:t>
            </a:r>
          </a:p>
          <a:p>
            <a:pPr marL="274320" lvl="1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200" b="1" dirty="0"/>
              <a:t>At least </a:t>
            </a:r>
            <a:r>
              <a:rPr lang="en-US" sz="2200" b="1" u="sng" dirty="0"/>
              <a:t>TWO DAYS BEFORE</a:t>
            </a:r>
            <a:r>
              <a:rPr lang="en-US" sz="2200" b="1" dirty="0"/>
              <a:t> testing, students </a:t>
            </a:r>
            <a:r>
              <a:rPr lang="en-US" sz="2200" b="1" u="sng" dirty="0"/>
              <a:t>MUST</a:t>
            </a:r>
            <a:r>
              <a:rPr lang="en-US" sz="2200" b="1" dirty="0"/>
              <a:t> complete the </a:t>
            </a:r>
          </a:p>
          <a:p>
            <a:pPr marL="274320" lvl="1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200" b="1" dirty="0"/>
              <a:t>Pre-Assessment Activity.  </a:t>
            </a:r>
          </a:p>
          <a:p>
            <a:pPr marL="274320" lvl="1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200" b="1" dirty="0"/>
              <a:t>Students will be sent home without testing if this is not completed.</a:t>
            </a:r>
            <a:endParaRPr lang="en-US" sz="900" b="1" u="sng" dirty="0"/>
          </a:p>
        </p:txBody>
      </p:sp>
    </p:spTree>
    <p:extLst>
      <p:ext uri="{BB962C8B-B14F-4D97-AF65-F5344CB8AC3E}">
        <p14:creationId xmlns:p14="http://schemas.microsoft.com/office/powerpoint/2010/main" val="3335081525"/>
      </p:ext>
    </p:extLst>
  </p:cSld>
  <p:clrMapOvr>
    <a:masterClrMapping/>
  </p:clrMapOvr>
  <p:transition spd="slow" advTm="70432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TextBox 2"/>
          <p:cNvSpPr txBox="1"/>
          <p:nvPr/>
        </p:nvSpPr>
        <p:spPr>
          <a:xfrm>
            <a:off x="2971799" y="685800"/>
            <a:ext cx="5509418" cy="1413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 cmpd="sng">
                  <a:noFill/>
                </a:ln>
                <a:latin typeface="Mystical Woods Smooth Script" panose="02000500000000000000" pitchFamily="2" charset="0"/>
                <a:ea typeface="+mj-ea"/>
                <a:cs typeface="+mj-cs"/>
              </a:rPr>
              <a:t>TSIA2 Assessment Tips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F4EEF76B-DE5F-1249-27D5-380587D3B5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21" r="12427" b="-1"/>
          <a:stretch/>
        </p:blipFill>
        <p:spPr>
          <a:xfrm>
            <a:off x="20" y="10"/>
            <a:ext cx="259435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882900" y="2048933"/>
            <a:ext cx="5744367" cy="3742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/>
              <a:t>The test is not timed. The time varies depending on how you answer.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50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/>
              <a:t>If you can not answer a question, eliminate as many answers as possible and guess; there is no penalty for incorrect answers.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50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/>
              <a:t>Solve the question first, then look for your solution in the answer list. 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50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/>
              <a:t>Don’t second-guess yourself!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500"/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/>
              <a:t>If you don’t pass, don’t panic! You can retake it as many times as you want.</a:t>
            </a:r>
          </a:p>
        </p:txBody>
      </p:sp>
    </p:spTree>
    <p:extLst>
      <p:ext uri="{BB962C8B-B14F-4D97-AF65-F5344CB8AC3E}">
        <p14:creationId xmlns:p14="http://schemas.microsoft.com/office/powerpoint/2010/main" val="13916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722">
        <p14:window dir="vert"/>
      </p:transition>
    </mc:Choice>
    <mc:Fallback xmlns="">
      <p:transition spd="slow" advTm="31722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5FF890B-3CE7-403A-AECE-2DE04FC7A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2058" name="Freeform 6">
              <a:extLst>
                <a:ext uri="{FF2B5EF4-FFF2-40B4-BE49-F238E27FC236}">
                  <a16:creationId xmlns:a16="http://schemas.microsoft.com/office/drawing/2014/main" id="{99A4E160-6CFD-4514-9E20-CA6692CCD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59" name="Freeform 7">
              <a:extLst>
                <a:ext uri="{FF2B5EF4-FFF2-40B4-BE49-F238E27FC236}">
                  <a16:creationId xmlns:a16="http://schemas.microsoft.com/office/drawing/2014/main" id="{3DCD16F5-8D15-45FD-BA62-ADAC08183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60" name="Freeform 8">
              <a:extLst>
                <a:ext uri="{FF2B5EF4-FFF2-40B4-BE49-F238E27FC236}">
                  <a16:creationId xmlns:a16="http://schemas.microsoft.com/office/drawing/2014/main" id="{E7CFAF28-6FDA-4C2C-BE51-123D1115F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61" name="Freeform 9">
              <a:extLst>
                <a:ext uri="{FF2B5EF4-FFF2-40B4-BE49-F238E27FC236}">
                  <a16:creationId xmlns:a16="http://schemas.microsoft.com/office/drawing/2014/main" id="{1FD12703-0627-4991-B2A4-F96519F90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62" name="Freeform 10">
              <a:extLst>
                <a:ext uri="{FF2B5EF4-FFF2-40B4-BE49-F238E27FC236}">
                  <a16:creationId xmlns:a16="http://schemas.microsoft.com/office/drawing/2014/main" id="{A5758E0B-DF61-40A8-B765-BC6841906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63" name="Freeform 11">
              <a:extLst>
                <a:ext uri="{FF2B5EF4-FFF2-40B4-BE49-F238E27FC236}">
                  <a16:creationId xmlns:a16="http://schemas.microsoft.com/office/drawing/2014/main" id="{3E063A1F-9566-4436-B4E3-2890FBBC2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DF8D5C46-63E5-40C5-A208-4B2189FA1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2066" name="Freeform 6">
              <a:extLst>
                <a:ext uri="{FF2B5EF4-FFF2-40B4-BE49-F238E27FC236}">
                  <a16:creationId xmlns:a16="http://schemas.microsoft.com/office/drawing/2014/main" id="{4A42B4ED-376E-46C3-8BB2-EAFC660D1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67" name="Freeform 7">
              <a:extLst>
                <a:ext uri="{FF2B5EF4-FFF2-40B4-BE49-F238E27FC236}">
                  <a16:creationId xmlns:a16="http://schemas.microsoft.com/office/drawing/2014/main" id="{94E0795D-42C3-4DFD-AEB0-286A1CF1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068" name="Freeform 8">
              <a:extLst>
                <a:ext uri="{FF2B5EF4-FFF2-40B4-BE49-F238E27FC236}">
                  <a16:creationId xmlns:a16="http://schemas.microsoft.com/office/drawing/2014/main" id="{A2ACED1B-99D0-4C14-B63B-963889DC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69" name="Freeform 9">
              <a:extLst>
                <a:ext uri="{FF2B5EF4-FFF2-40B4-BE49-F238E27FC236}">
                  <a16:creationId xmlns:a16="http://schemas.microsoft.com/office/drawing/2014/main" id="{5C5D324F-33A3-4C66-BFE5-1742CA4E5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70" name="Freeform 10">
              <a:extLst>
                <a:ext uri="{FF2B5EF4-FFF2-40B4-BE49-F238E27FC236}">
                  <a16:creationId xmlns:a16="http://schemas.microsoft.com/office/drawing/2014/main" id="{EC572FC8-A465-4BA3-BA4D-2EC538C04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71" name="Freeform 11">
              <a:extLst>
                <a:ext uri="{FF2B5EF4-FFF2-40B4-BE49-F238E27FC236}">
                  <a16:creationId xmlns:a16="http://schemas.microsoft.com/office/drawing/2014/main" id="{66CC2B15-8E3B-4CFF-99E4-5B4E4D8CF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extBox 1"/>
          <p:cNvSpPr txBox="1"/>
          <p:nvPr/>
        </p:nvSpPr>
        <p:spPr>
          <a:xfrm>
            <a:off x="1113234" y="685800"/>
            <a:ext cx="3209196" cy="1752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 cmpd="sng">
                  <a:noFill/>
                </a:ln>
                <a:latin typeface="Mystical Woods Smooth Script" panose="02000500000000000000" pitchFamily="2" charset="0"/>
                <a:ea typeface="+mj-ea"/>
                <a:cs typeface="+mj-cs"/>
              </a:rPr>
              <a:t>Test Practice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3947" y="2323041"/>
            <a:ext cx="3408029" cy="3849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300" u="sng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300" u="sng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300" u="sng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300" u="sng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300" u="sng" dirty="0"/>
          </a:p>
        </p:txBody>
      </p:sp>
      <p:sp>
        <p:nvSpPr>
          <p:cNvPr id="2073" name="Rounded Rectangle 16">
            <a:extLst>
              <a:ext uri="{FF2B5EF4-FFF2-40B4-BE49-F238E27FC236}">
                <a16:creationId xmlns:a16="http://schemas.microsoft.com/office/drawing/2014/main" id="{63A60C88-7443-4827-9241-5019758CB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648931"/>
            <a:ext cx="4055267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admin\AppData\Local\Microsoft\Windows\Temporary Internet Files\Content.IE5\MPLW1OF4\MC9002374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5805" y="1976138"/>
            <a:ext cx="3558115" cy="26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C95052-2ADE-0F46-5633-21C004F34503}"/>
              </a:ext>
            </a:extLst>
          </p:cNvPr>
          <p:cNvSpPr txBox="1"/>
          <p:nvPr/>
        </p:nvSpPr>
        <p:spPr>
          <a:xfrm>
            <a:off x="902387" y="2170128"/>
            <a:ext cx="3611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rbel" panose="020B0503020204020204" pitchFamily="34" charset="0"/>
              </a:rPr>
              <a:t>Online and virtual 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review sessions are available.  </a:t>
            </a:r>
          </a:p>
          <a:p>
            <a:pPr algn="ctr"/>
            <a:endParaRPr lang="en-US" sz="2400" dirty="0">
              <a:latin typeface="Corbel" panose="020B0503020204020204" pitchFamily="34" charset="0"/>
            </a:endParaRP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Information is included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on the back of the 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Dual Credit Testing Checklist</a:t>
            </a:r>
          </a:p>
          <a:p>
            <a:pPr algn="ctr"/>
            <a:r>
              <a:rPr lang="en-US" sz="2400" dirty="0">
                <a:latin typeface="Corbel" panose="020B0503020204020204" pitchFamily="34" charset="0"/>
              </a:rPr>
              <a:t>Your DC counselor will give you after checking test scores.</a:t>
            </a:r>
          </a:p>
        </p:txBody>
      </p:sp>
    </p:spTree>
    <p:extLst>
      <p:ext uri="{BB962C8B-B14F-4D97-AF65-F5344CB8AC3E}">
        <p14:creationId xmlns:p14="http://schemas.microsoft.com/office/powerpoint/2010/main" val="10431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8">
        <p14:ferris dir="l"/>
      </p:transition>
    </mc:Choice>
    <mc:Fallback xmlns="">
      <p:transition spd="slow" advTm="1679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stical Woods Smooth Script" panose="02000500000000000000" pitchFamily="2" charset="0"/>
                <a:ea typeface="Batang" pitchFamily="18" charset="-127"/>
              </a:rPr>
              <a:t>Let’s recap... Enrolling in Dual  Credit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685800"/>
            <a:ext cx="8153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Step 1</a:t>
            </a:r>
            <a:r>
              <a:rPr lang="en-US" b="1" dirty="0"/>
              <a:t>:  </a:t>
            </a:r>
            <a:r>
              <a:rPr lang="en-US" dirty="0"/>
              <a:t>Attend the Dual Credit Presentation.</a:t>
            </a:r>
          </a:p>
          <a:p>
            <a:endParaRPr lang="en-US" sz="1100" dirty="0"/>
          </a:p>
          <a:p>
            <a:r>
              <a:rPr lang="en-US" b="1" u="sng" dirty="0"/>
              <a:t>Step 2</a:t>
            </a:r>
            <a:r>
              <a:rPr lang="en-US" b="1" dirty="0"/>
              <a:t>:  </a:t>
            </a:r>
            <a:r>
              <a:rPr lang="en-US" dirty="0"/>
              <a:t>Bring LSC ID # and qualifying scores to your DC Counselor:</a:t>
            </a:r>
          </a:p>
          <a:p>
            <a:endParaRPr lang="en-US" sz="1400" dirty="0"/>
          </a:p>
          <a:p>
            <a:r>
              <a:rPr lang="en-US" sz="1400" dirty="0"/>
              <a:t>		</a:t>
            </a:r>
            <a:endParaRPr lang="en-US" sz="1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91519"/>
              </p:ext>
            </p:extLst>
          </p:nvPr>
        </p:nvGraphicFramePr>
        <p:xfrm>
          <a:off x="838200" y="1600200"/>
          <a:ext cx="7696200" cy="488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695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Student meets Testing </a:t>
                      </a:r>
                      <a:r>
                        <a:rPr lang="en-US" sz="1600" u="sng" baseline="0" dirty="0">
                          <a:solidFill>
                            <a:schemeClr val="tx1"/>
                          </a:solidFill>
                        </a:rPr>
                        <a:t>Requirement</a:t>
                      </a:r>
                    </a:p>
                    <a:p>
                      <a:pPr algn="ctr"/>
                      <a:endParaRPr lang="en-US" sz="16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>
                          <a:solidFill>
                            <a:schemeClr val="tx1"/>
                          </a:solidFill>
                        </a:rPr>
                        <a:t>Student</a:t>
                      </a:r>
                      <a:r>
                        <a:rPr lang="en-US" sz="1400" u="sng" baseline="0" dirty="0">
                          <a:solidFill>
                            <a:schemeClr val="tx1"/>
                          </a:solidFill>
                        </a:rPr>
                        <a:t> does NOT meet Testing Requirement</a:t>
                      </a:r>
                      <a:endParaRPr lang="en-US" sz="140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065"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Step</a:t>
                      </a:r>
                      <a:r>
                        <a:rPr lang="en-US" sz="1600" b="1" u="sng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Complete the Lone Star College Registration Form with Parent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Step 3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Complete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the Pre-Assessment Activity in your LSC portal 2 days before you test!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601"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Step 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Submit the completed LSC Registration Form to your DC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Counselor no later than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April 28</a:t>
                      </a:r>
                      <a:r>
                        <a:rPr lang="en-US" sz="1600" b="1" u="sng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Step 4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Attend review session or visit website for study resources (optional).</a:t>
                      </a:r>
                      <a:endParaRPr lang="en-US" sz="1600" b="0" i="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601"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Step 5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Make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a Payment online between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July 26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</a:rPr>
                        <a:t>th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- August 1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Step 5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Sign up to test, test, and </a:t>
                      </a:r>
                      <a:r>
                        <a:rPr lang="en-US" sz="1600" i="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1600" b="0" i="0" u="none" baseline="0" dirty="0">
                          <a:solidFill>
                            <a:schemeClr val="tx1"/>
                          </a:solidFill>
                        </a:rPr>
                        <a:t>ring qualifying scores to DC Counselor.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735">
                <a:tc>
                  <a:txBody>
                    <a:bodyPr/>
                    <a:lstStyle/>
                    <a:p>
                      <a:endParaRPr lang="en-US" sz="16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Step 6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Complete the Lone Star College Registration Form with Parent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72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Step 7: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Submit the completed LSC Registration Form to your DC Counselor </a:t>
                      </a:r>
                      <a:r>
                        <a:rPr lang="en-US" sz="1600" u="sng" dirty="0">
                          <a:solidFill>
                            <a:schemeClr val="tx1"/>
                          </a:solidFill>
                        </a:rPr>
                        <a:t>no later than 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April 28</a:t>
                      </a:r>
                      <a:r>
                        <a:rPr lang="en-US" sz="1600" b="1" u="sng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US" sz="16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60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u="sng" dirty="0">
                          <a:solidFill>
                            <a:schemeClr val="tx1"/>
                          </a:solidFill>
                        </a:rPr>
                        <a:t>Step 8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Make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a Payment online between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July 26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</a:rPr>
                        <a:t>th 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- August 1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41349763"/>
      </p:ext>
    </p:extLst>
  </p:cSld>
  <p:clrMapOvr>
    <a:masterClrMapping/>
  </p:clrMapOvr>
  <p:transition spd="slow" advTm="10463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93663"/>
            <a:ext cx="5029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Mystical Woods Smooth Script" panose="02000500000000000000" pitchFamily="2" charset="0"/>
              </a:rPr>
              <a:t>Accommodations</a:t>
            </a:r>
            <a:br>
              <a:rPr lang="en-US" dirty="0">
                <a:latin typeface="Mystical Woods Smooth Script" panose="02000500000000000000" pitchFamily="2" charset="0"/>
              </a:rPr>
            </a:br>
            <a:r>
              <a:rPr lang="en-US" dirty="0">
                <a:latin typeface="Mystical Woods Smooth Script" panose="02000500000000000000" pitchFamily="2" charset="0"/>
              </a:rPr>
              <a:t>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95438" y="561975"/>
            <a:ext cx="7548562" cy="397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If your student receives any accommodations and/or modifications at Cy-Ranch, </a:t>
            </a:r>
            <a:r>
              <a:rPr lang="en-US" sz="2400" u="sng" dirty="0"/>
              <a:t>the student must apply each semester for assistance at the Office of Disabilities at LSC</a:t>
            </a:r>
            <a:r>
              <a:rPr lang="en-US" sz="2400" dirty="0"/>
              <a:t>.  No accommodations and/or modifications will be given without </a:t>
            </a:r>
            <a:r>
              <a:rPr lang="en-US" sz="2400" dirty="0" err="1"/>
              <a:t>LSC</a:t>
            </a:r>
            <a:r>
              <a:rPr lang="en-US" sz="2400" dirty="0"/>
              <a:t> approval.  </a:t>
            </a:r>
          </a:p>
        </p:txBody>
      </p:sp>
      <p:pic>
        <p:nvPicPr>
          <p:cNvPr id="4" name="Picture 2" descr="https://lh4.googleusercontent.com/Y9fVQhZkghMawFKtjOGZZPuzWFfBcjMSnLG66EkA4BXsyZfQzml696ZOLu-KZq3_0PYdMa4RcXv1qzT12s8atFXaqSRnmtKESfEL5XhNO1_c4Gz_-XDRqqOj1ljc1_35ToZ7Kg7rVc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3663"/>
            <a:ext cx="2819400" cy="14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5244006"/>
            <a:ext cx="44890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7030A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Stephanie.g.dillon@lonestar.edu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</a:rPr>
              <a:t>LSC Disability Services Counselor</a:t>
            </a:r>
            <a:endParaRPr lang="en-US" dirty="0"/>
          </a:p>
          <a:p>
            <a:r>
              <a:rPr lang="en-US" b="1" dirty="0">
                <a:solidFill>
                  <a:srgbClr val="000000"/>
                </a:solidFill>
              </a:rPr>
              <a:t>281-290-3260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95438" y="3464481"/>
            <a:ext cx="6477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Contact </a:t>
            </a:r>
            <a:r>
              <a:rPr lang="en-US" b="1" dirty="0" err="1">
                <a:solidFill>
                  <a:srgbClr val="000000"/>
                </a:solidFill>
              </a:rPr>
              <a:t>LSC</a:t>
            </a:r>
            <a:r>
              <a:rPr lang="en-US" b="1" dirty="0">
                <a:solidFill>
                  <a:srgbClr val="000000"/>
                </a:solidFill>
              </a:rPr>
              <a:t> Office for Students with Disabilities Office</a:t>
            </a:r>
            <a:endParaRPr lang="en-US" dirty="0"/>
          </a:p>
          <a:p>
            <a:r>
              <a:rPr lang="en-US" b="1" u="sng" dirty="0">
                <a:solidFill>
                  <a:srgbClr val="0000FF"/>
                </a:solidFill>
                <a:hlinkClick r:id="rId4"/>
              </a:rPr>
              <a:t>http://www.lonestar.edu/disability-services.htm</a:t>
            </a:r>
            <a:endParaRPr lang="en-US" b="1" u="sng" dirty="0">
              <a:solidFill>
                <a:srgbClr val="0000FF"/>
              </a:solidFill>
            </a:endParaRPr>
          </a:p>
          <a:p>
            <a:endParaRPr lang="en-US" b="1" u="sng" dirty="0">
              <a:solidFill>
                <a:srgbClr val="0000FF"/>
              </a:solidFill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Select “Students Requesting Accommodations” to arrive at the Requesting Accommodations web page:</a:t>
            </a:r>
            <a:br>
              <a:rPr lang="en-US" b="0" i="0" dirty="0">
                <a:solidFill>
                  <a:srgbClr val="000000"/>
                </a:solidFill>
                <a:effectLst/>
              </a:rPr>
            </a:br>
            <a:r>
              <a:rPr lang="en-US" b="0" i="0" dirty="0">
                <a:solidFill>
                  <a:srgbClr val="000000"/>
                </a:solidFill>
                <a:effectLst/>
                <a:hlinkClick r:id="rId5"/>
              </a:rPr>
              <a:t>https://www.lonestar.edu/requesting-accommodations.htm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</a:endParaRPr>
          </a:p>
          <a:p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b="1" u="sng" dirty="0">
              <a:solidFill>
                <a:srgbClr val="0000FF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8164053"/>
      </p:ext>
    </p:extLst>
  </p:cSld>
  <p:clrMapOvr>
    <a:masterClrMapping/>
  </p:clrMapOvr>
  <p:transition advTm="4182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089090"/>
            <a:ext cx="7543800" cy="13716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What is Dual Credit?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100" y="990600"/>
            <a:ext cx="6400800" cy="5333999"/>
          </a:xfrm>
        </p:spPr>
        <p:txBody>
          <a:bodyPr anchor="t">
            <a:normAutofit fontScale="850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3600" dirty="0"/>
              <a:t>An opportunity for High School students to be “dually enrolled” and earn credit for both a high school course and a college course at the same time.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sz="2600" dirty="0"/>
              <a:t>On the high school campus, taught by a CRHS teacher who is a Lone Star College qualified teacher.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600" dirty="0"/>
              <a:t>Cy-Fair ISD has an agreement with Lone Star College- Cy-Fair to offer courses for college credit at Cypress Ranch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en-US" sz="2600" dirty="0"/>
              <a:t>Students who enroll in a dual credit course at Cypress Ranch will build a transcript with Lone Star College and Cypress Ranch at the same time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37EDB-5548-40B0-85D7-926AF5C785CA}"/>
              </a:ext>
            </a:extLst>
          </p:cNvPr>
          <p:cNvSpPr txBox="1"/>
          <p:nvPr/>
        </p:nvSpPr>
        <p:spPr>
          <a:xfrm>
            <a:off x="800100" y="887610"/>
            <a:ext cx="1905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ystical Woods Smooth Script" panose="02000500000000000000" pitchFamily="2" charset="0"/>
              </a:rPr>
              <a:t>What </a:t>
            </a:r>
          </a:p>
          <a:p>
            <a:pPr algn="ctr"/>
            <a:r>
              <a:rPr lang="en-US" sz="4000" dirty="0">
                <a:latin typeface="Mystical Woods Smooth Script" panose="02000500000000000000" pitchFamily="2" charset="0"/>
              </a:rPr>
              <a:t>Is</a:t>
            </a:r>
          </a:p>
          <a:p>
            <a:pPr algn="ctr"/>
            <a:r>
              <a:rPr lang="en-US" sz="5400" dirty="0">
                <a:latin typeface="Mystical Woods Smooth Script" panose="02000500000000000000" pitchFamily="2" charset="0"/>
              </a:rPr>
              <a:t>Dual</a:t>
            </a:r>
            <a:r>
              <a:rPr lang="en-US" sz="4000" dirty="0">
                <a:latin typeface="Mystical Woods Smooth Script" panose="02000500000000000000" pitchFamily="2" charset="0"/>
              </a:rPr>
              <a:t> </a:t>
            </a:r>
          </a:p>
          <a:p>
            <a:pPr algn="ctr"/>
            <a:r>
              <a:rPr lang="en-US" sz="4000" dirty="0">
                <a:latin typeface="Mystical Woods Smooth Script" panose="02000500000000000000" pitchFamily="2" charset="0"/>
              </a:rPr>
              <a:t>Credit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74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9371">
        <p14:glitter pattern="hexagon"/>
      </p:transition>
    </mc:Choice>
    <mc:Fallback xmlns="">
      <p:transition spd="slow" advTm="393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392" y="1528762"/>
            <a:ext cx="2632917" cy="3581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b="1" dirty="0">
                <a:latin typeface="Mystical Woods Smooth Script" panose="02000500000000000000" pitchFamily="2" charset="0"/>
              </a:rPr>
              <a:t>Interested in DC Summer School… </a:t>
            </a:r>
            <a:br>
              <a:rPr lang="en-US" sz="3600" b="1" dirty="0">
                <a:latin typeface="Mystical Woods Smooth Script" panose="02000500000000000000" pitchFamily="2" charset="0"/>
              </a:rPr>
            </a:br>
            <a:br>
              <a:rPr lang="en-US" sz="2800" b="1" dirty="0">
                <a:latin typeface="Mystical Woods Smooth Script" panose="02000500000000000000" pitchFamily="2" charset="0"/>
              </a:rPr>
            </a:br>
            <a:r>
              <a:rPr lang="en-US" sz="2800" b="1" dirty="0">
                <a:latin typeface="Mystical Woods Smooth Script" panose="02000500000000000000" pitchFamily="2" charset="0"/>
              </a:rPr>
              <a:t>Session 1:</a:t>
            </a:r>
            <a:br>
              <a:rPr lang="en-US" sz="2800" b="1" dirty="0">
                <a:latin typeface="Mystical Woods Smooth Script" panose="02000500000000000000" pitchFamily="2" charset="0"/>
              </a:rPr>
            </a:br>
            <a:r>
              <a:rPr lang="en-US" sz="2800" b="1" dirty="0">
                <a:latin typeface="Mystical Woods Smooth Script" panose="02000500000000000000" pitchFamily="2" charset="0"/>
              </a:rPr>
              <a:t>June 5 –</a:t>
            </a:r>
            <a:br>
              <a:rPr lang="en-US" sz="2800" b="1" dirty="0">
                <a:latin typeface="Mystical Woods Smooth Script" panose="02000500000000000000" pitchFamily="2" charset="0"/>
              </a:rPr>
            </a:br>
            <a:r>
              <a:rPr lang="en-US" sz="2800" b="1" dirty="0">
                <a:latin typeface="Mystical Woods Smooth Script" panose="02000500000000000000" pitchFamily="2" charset="0"/>
              </a:rPr>
              <a:t>July 11</a:t>
            </a:r>
            <a:br>
              <a:rPr lang="en-US" sz="2800" b="1" dirty="0">
                <a:latin typeface="Mystical Woods Smooth Script" panose="02000500000000000000" pitchFamily="2" charset="0"/>
              </a:rPr>
            </a:br>
            <a:br>
              <a:rPr lang="en-US" sz="2800" b="1" dirty="0">
                <a:latin typeface="Mystical Woods Smooth Script" panose="02000500000000000000" pitchFamily="2" charset="0"/>
              </a:rPr>
            </a:br>
            <a:br>
              <a:rPr lang="en-US" sz="2800" b="1" dirty="0">
                <a:latin typeface="Mystical Woods Smooth Script" panose="02000500000000000000" pitchFamily="2" charset="0"/>
              </a:rPr>
            </a:br>
            <a:r>
              <a:rPr lang="en-US" sz="2800" b="1" dirty="0">
                <a:latin typeface="Mystical Woods Smooth Script" panose="02000500000000000000" pitchFamily="2" charset="0"/>
              </a:rPr>
              <a:t>Session 2:</a:t>
            </a:r>
            <a:br>
              <a:rPr lang="en-US" sz="2800" b="1" dirty="0">
                <a:latin typeface="Mystical Woods Smooth Script" panose="02000500000000000000" pitchFamily="2" charset="0"/>
              </a:rPr>
            </a:br>
            <a:r>
              <a:rPr lang="en-US" sz="2800" b="1" dirty="0">
                <a:latin typeface="Mystical Woods Smooth Script" panose="02000500000000000000" pitchFamily="2" charset="0"/>
              </a:rPr>
              <a:t>July 13-</a:t>
            </a:r>
            <a:br>
              <a:rPr lang="en-US" sz="2800" b="1" dirty="0">
                <a:latin typeface="Mystical Woods Smooth Script" panose="02000500000000000000" pitchFamily="2" charset="0"/>
              </a:rPr>
            </a:br>
            <a:r>
              <a:rPr lang="en-US" sz="2800" b="1" dirty="0">
                <a:latin typeface="Mystical Woods Smooth Script" panose="02000500000000000000" pitchFamily="2" charset="0"/>
              </a:rPr>
              <a:t>August 20</a:t>
            </a:r>
            <a:endParaRPr lang="en-US" sz="3600" b="1" dirty="0">
              <a:latin typeface="Mystical Woods Smooth Script" panose="020005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37829" y="228600"/>
            <a:ext cx="4789439" cy="632459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900" dirty="0"/>
              <a:t>Classes offered 3 ways: in-person, online, and hybrid (some face to face) </a:t>
            </a:r>
          </a:p>
          <a:p>
            <a:r>
              <a:rPr lang="en-US" sz="1900" dirty="0"/>
              <a:t>AP/Dual Credit GPA Points apply</a:t>
            </a:r>
          </a:p>
          <a:p>
            <a:r>
              <a:rPr lang="en-US" sz="1900" dirty="0"/>
              <a:t>Student must bring test scores to DC Counselor </a:t>
            </a:r>
          </a:p>
          <a:p>
            <a:r>
              <a:rPr lang="en-US" sz="1900" b="1" dirty="0"/>
              <a:t>Student must satisfy the Bacterial Meningococcal vaccine requirement (upload shot record into LSC portal)</a:t>
            </a:r>
          </a:p>
          <a:p>
            <a:r>
              <a:rPr lang="en-US" sz="1900" u="sng" dirty="0"/>
              <a:t>Once students have qualifying test scores and Bac Men shot uploaded, they meet with DC Counselor to complete registration paperwork</a:t>
            </a:r>
            <a:r>
              <a:rPr lang="en-US" sz="1900" dirty="0"/>
              <a:t>. </a:t>
            </a:r>
          </a:p>
          <a:p>
            <a:r>
              <a:rPr lang="en-US" sz="1900" dirty="0"/>
              <a:t>LSC DC Registration Form due for summer 2023 is </a:t>
            </a:r>
            <a:r>
              <a:rPr lang="en-US" sz="1900" b="1" dirty="0"/>
              <a:t>March 3</a:t>
            </a:r>
            <a:r>
              <a:rPr lang="en-US" sz="1900" b="1" baseline="30000" dirty="0"/>
              <a:t>rd</a:t>
            </a:r>
            <a:r>
              <a:rPr lang="en-US" sz="1900" b="1" dirty="0"/>
              <a:t>   </a:t>
            </a:r>
          </a:p>
          <a:p>
            <a:r>
              <a:rPr lang="en-US" sz="1900" dirty="0"/>
              <a:t>Students will self-register </a:t>
            </a:r>
            <a:r>
              <a:rPr lang="en-US" sz="1900" u="sng" dirty="0"/>
              <a:t>for courses on reg form</a:t>
            </a:r>
            <a:r>
              <a:rPr lang="en-US" sz="1900" dirty="0"/>
              <a:t> on-line in their LSC portal </a:t>
            </a:r>
            <a:r>
              <a:rPr lang="en-US" sz="1900" b="1" dirty="0"/>
              <a:t>March 28</a:t>
            </a:r>
            <a:r>
              <a:rPr lang="en-US" sz="1900" b="1" baseline="30000" dirty="0"/>
              <a:t>th</a:t>
            </a:r>
            <a:r>
              <a:rPr lang="en-US" sz="1900" b="1" dirty="0"/>
              <a:t>-30</a:t>
            </a:r>
            <a:r>
              <a:rPr lang="en-US" sz="1900" b="1" baseline="30000" dirty="0"/>
              <a:t>th</a:t>
            </a:r>
            <a:endParaRPr lang="en-US" sz="1900" b="1" dirty="0"/>
          </a:p>
          <a:p>
            <a:r>
              <a:rPr lang="en-US" sz="1900" dirty="0"/>
              <a:t>Summer dual credit payments due </a:t>
            </a:r>
            <a:r>
              <a:rPr lang="en-US" sz="1900" b="1" dirty="0"/>
              <a:t>April 15</a:t>
            </a:r>
            <a:r>
              <a:rPr lang="en-US" sz="1900" b="1" baseline="30000" dirty="0"/>
              <a:t>th</a:t>
            </a:r>
            <a:r>
              <a:rPr lang="en-US" sz="1900" b="1" dirty="0"/>
              <a:t> thru April 30</a:t>
            </a:r>
            <a:r>
              <a:rPr lang="en-US" sz="1900" b="1" baseline="30000" dirty="0"/>
              <a:t>th</a:t>
            </a:r>
            <a:r>
              <a:rPr lang="en-US" sz="1900" b="1" dirty="0"/>
              <a:t> </a:t>
            </a:r>
            <a:r>
              <a:rPr lang="en-US" sz="1900" dirty="0"/>
              <a:t>in your LSC portal </a:t>
            </a:r>
          </a:p>
        </p:txBody>
      </p:sp>
    </p:spTree>
    <p:extLst>
      <p:ext uri="{BB962C8B-B14F-4D97-AF65-F5344CB8AC3E}">
        <p14:creationId xmlns:p14="http://schemas.microsoft.com/office/powerpoint/2010/main" val="347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890">
        <p:random/>
      </p:transition>
    </mc:Choice>
    <mc:Fallback xmlns="">
      <p:transition spd="slow" advTm="5289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46" name="Group 34823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34825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826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827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828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829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830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4847" name="Rectangle 34831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848" name="Group 34833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17698" y="-12875"/>
            <a:ext cx="1953297" cy="6890194"/>
            <a:chOff x="2199787" y="-12875"/>
            <a:chExt cx="2679011" cy="6890194"/>
          </a:xfrm>
        </p:grpSpPr>
        <p:sp useBgFill="1">
          <p:nvSpPr>
            <p:cNvPr id="34849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34850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51" name="Group 34837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34839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4840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4841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4842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843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4844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4315" y="5576"/>
            <a:ext cx="5509418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Mystical Woods Smooth Script" panose="02000500000000000000" pitchFamily="2" charset="0"/>
              </a:rPr>
              <a:t>Questions?</a:t>
            </a:r>
          </a:p>
        </p:txBody>
      </p:sp>
      <p:pic>
        <p:nvPicPr>
          <p:cNvPr id="34852" name="Picture 34819" descr="Glasses on top of a book">
            <a:extLst>
              <a:ext uri="{FF2B5EF4-FFF2-40B4-BE49-F238E27FC236}">
                <a16:creationId xmlns:a16="http://schemas.microsoft.com/office/drawing/2014/main" id="{C5810BAD-F683-929D-2FBE-676E9D439B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3" r="50135" b="-1"/>
          <a:stretch/>
        </p:blipFill>
        <p:spPr>
          <a:xfrm>
            <a:off x="20" y="10"/>
            <a:ext cx="2594352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F46CFE-3E75-4846-8A41-83657C636DD0}"/>
              </a:ext>
            </a:extLst>
          </p:cNvPr>
          <p:cNvSpPr txBox="1"/>
          <p:nvPr/>
        </p:nvSpPr>
        <p:spPr>
          <a:xfrm>
            <a:off x="2692002" y="1284241"/>
            <a:ext cx="5979739" cy="5329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If your alpha counselor is Abrams, Housson, Lucas, or Flakes: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500" dirty="0"/>
              <a:t>	please contact Danielle Abrams at </a:t>
            </a:r>
            <a:r>
              <a:rPr lang="en-US" sz="1500" dirty="0">
                <a:hlinkClick r:id="rId4"/>
              </a:rPr>
              <a:t>Danielle.abrams@cfisd.net</a:t>
            </a:r>
            <a:endParaRPr lang="en-US" sz="15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If your alpha counselor is Brooks, Hamel, Stribling, or Jackson: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500" dirty="0"/>
              <a:t>	please contact Dede Cash at </a:t>
            </a:r>
            <a:r>
              <a:rPr lang="en-US" sz="1500" dirty="0">
                <a:hlinkClick r:id="rId5"/>
              </a:rPr>
              <a:t>Deirdre.cash@cfisd.net</a:t>
            </a:r>
            <a:endParaRPr lang="en-US" sz="15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If you are 9</a:t>
            </a:r>
            <a:r>
              <a:rPr lang="en-US" sz="1500" baseline="30000" dirty="0"/>
              <a:t>th</a:t>
            </a:r>
            <a:r>
              <a:rPr lang="en-US" sz="1500" dirty="0"/>
              <a:t> or 10</a:t>
            </a:r>
            <a:r>
              <a:rPr lang="en-US" sz="1500" baseline="30000" dirty="0"/>
              <a:t>th</a:t>
            </a:r>
            <a:r>
              <a:rPr lang="en-US" sz="1500" dirty="0"/>
              <a:t> grade College Academy: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500" dirty="0"/>
              <a:t>	please contact Kimberly Marks at </a:t>
            </a:r>
            <a:r>
              <a:rPr lang="en-US" sz="1500" dirty="0">
                <a:hlinkClick r:id="rId6"/>
              </a:rPr>
              <a:t>Kimberly.marks@cfisd.net</a:t>
            </a:r>
            <a:endParaRPr lang="en-US" sz="15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15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500" b="1" dirty="0">
                <a:latin typeface="Mystical Woods Rough Script" panose="02000500000000000000" pitchFamily="2" charset="0"/>
              </a:rPr>
              <a:t>		Dual Credit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500" b="1" dirty="0">
                <a:latin typeface="Mystical Woods Rough Script" panose="02000500000000000000" pitchFamily="2" charset="0"/>
              </a:rPr>
              <a:t>		Resources: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1500" dirty="0"/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1500" dirty="0">
              <a:latin typeface="Mystical Woods Smooth Script" panose="020005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500" dirty="0">
                <a:latin typeface="Mystical Woods Smooth Script" panose="02000500000000000000" pitchFamily="2" charset="0"/>
              </a:rPr>
              <a:t>College Academy students and parents need to stay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9DC8A5-F394-0BBE-74FD-49C53B5708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148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8546"/>
      </p:ext>
    </p:extLst>
  </p:cSld>
  <p:clrMapOvr>
    <a:masterClrMapping/>
  </p:clrMapOvr>
  <p:transition spd="slow" advTm="12234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938" y="5334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stical Woods Smooth Script" panose="02000500000000000000" pitchFamily="2" charset="0"/>
                <a:ea typeface="+mn-ea"/>
                <a:cs typeface="+mn-cs"/>
              </a:rPr>
              <a:t>Additional Information for College Academy students &amp; their families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0E1FB-53C4-4DC3-AE7C-8FA3B827B029}"/>
              </a:ext>
            </a:extLst>
          </p:cNvPr>
          <p:cNvSpPr txBox="1"/>
          <p:nvPr/>
        </p:nvSpPr>
        <p:spPr>
          <a:xfrm>
            <a:off x="2355079" y="3508446"/>
            <a:ext cx="44338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Arial"/>
              </a:rPr>
              <a:t>College Academy Contacts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16AF0-1A15-4817-928C-1F4B6EB94F88}"/>
              </a:ext>
            </a:extLst>
          </p:cNvPr>
          <p:cNvSpPr txBox="1"/>
          <p:nvPr/>
        </p:nvSpPr>
        <p:spPr>
          <a:xfrm>
            <a:off x="409176" y="4437789"/>
            <a:ext cx="4151938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College Academy Mentor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Arial"/>
              </a:rPr>
              <a:t>Nancy Witmer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Nancy.Witmer@cfisd.net</a:t>
            </a: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rkisim" panose="020E0502050101010101" pitchFamily="34" charset="-79"/>
              <a:ea typeface="+mn-ea"/>
              <a:cs typeface="Narkisim" panose="020E0502050101010101" pitchFamily="34" charset="-79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A0603050404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A8F49E-BD33-42D3-A0C5-205D19998DBD}"/>
              </a:ext>
            </a:extLst>
          </p:cNvPr>
          <p:cNvSpPr txBox="1"/>
          <p:nvPr/>
        </p:nvSpPr>
        <p:spPr>
          <a:xfrm>
            <a:off x="4539343" y="4424080"/>
            <a:ext cx="4419600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College and Career Specialist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DC Team Member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Arial"/>
              </a:rPr>
              <a:t>Kimberly Marks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Kimberly.Marks@cfisd.net</a:t>
            </a:r>
            <a:endParaRPr kumimoji="0" lang="en-US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rkisim" panose="020E0502050101010101" pitchFamily="34" charset="-79"/>
              <a:ea typeface="+mn-ea"/>
              <a:cs typeface="Narkisim" panose="020E0502050101010101" pitchFamily="34" charset="-79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Cond Black" panose="020B0A06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4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966">
        <p15:prstTrans prst="pageCurlDouble"/>
      </p:transition>
    </mc:Choice>
    <mc:Fallback xmlns="">
      <p:transition spd="slow" advTm="2696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070F-EE48-4436-8FF7-530E086D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2600"/>
            <a:ext cx="2933701" cy="32316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Modern Love Grunge" panose="04070805081005020601" pitchFamily="82" charset="0"/>
              </a:rPr>
              <a:t>Four-Year C.A. Planning</a:t>
            </a:r>
            <a:br>
              <a:rPr lang="en-US" sz="4000" b="1" dirty="0">
                <a:latin typeface="Modern Love Grunge" panose="04070805081005020601" pitchFamily="82" charset="0"/>
              </a:rPr>
            </a:br>
            <a:r>
              <a:rPr lang="en-US" sz="4000" b="1" dirty="0">
                <a:latin typeface="Modern Love Grunge" panose="04070805081005020601" pitchFamily="82" charset="0"/>
              </a:rPr>
              <a:t>Worksheet</a:t>
            </a:r>
            <a:br>
              <a:rPr lang="en-US" sz="4000" b="1" dirty="0">
                <a:latin typeface="Modern Love Grunge" panose="04070805081005020601" pitchFamily="82" charset="0"/>
              </a:rPr>
            </a:br>
            <a:br>
              <a:rPr lang="en-US" sz="4000" b="1" dirty="0">
                <a:latin typeface="Modern Love Grunge" panose="04070805081005020601" pitchFamily="82" charset="0"/>
              </a:rPr>
            </a:br>
            <a:r>
              <a:rPr lang="en-US" sz="2500" b="1" dirty="0">
                <a:latin typeface="Modern Love Grunge" panose="04070805081005020601" pitchFamily="82" charset="0"/>
              </a:rPr>
              <a:t>9</a:t>
            </a:r>
            <a:r>
              <a:rPr lang="en-US" sz="2500" b="1" baseline="30000" dirty="0">
                <a:latin typeface="Modern Love Grunge" panose="04070805081005020601" pitchFamily="82" charset="0"/>
              </a:rPr>
              <a:t>th</a:t>
            </a:r>
            <a:r>
              <a:rPr lang="en-US" sz="2500" b="1" dirty="0">
                <a:latin typeface="Modern Love Grunge" panose="04070805081005020601" pitchFamily="82" charset="0"/>
              </a:rPr>
              <a:t> - PACE</a:t>
            </a:r>
            <a:br>
              <a:rPr lang="en-US" sz="2500" b="1" dirty="0">
                <a:latin typeface="Modern Love Grunge" panose="04070805081005020601" pitchFamily="82" charset="0"/>
              </a:rPr>
            </a:br>
            <a:r>
              <a:rPr lang="en-US" sz="2500" b="1" dirty="0">
                <a:latin typeface="Modern Love Grunge" panose="04070805081005020601" pitchFamily="82" charset="0"/>
              </a:rPr>
              <a:t>10</a:t>
            </a:r>
            <a:r>
              <a:rPr lang="en-US" sz="2500" b="1" baseline="30000" dirty="0">
                <a:latin typeface="Modern Love Grunge" panose="04070805081005020601" pitchFamily="82" charset="0"/>
              </a:rPr>
              <a:t>th</a:t>
            </a:r>
            <a:r>
              <a:rPr lang="en-US" sz="2500" b="1" dirty="0">
                <a:latin typeface="Modern Love Grunge" panose="04070805081005020601" pitchFamily="82" charset="0"/>
              </a:rPr>
              <a:t> - US History DC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55A82-1B6F-4369-920E-E79F0993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1" y="0"/>
            <a:ext cx="5646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8"/>
    </mc:Choice>
    <mc:Fallback xmlns="">
      <p:transition spd="slow" advTm="4440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070F-EE48-4436-8FF7-530E086D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63811" y="2887321"/>
            <a:ext cx="5334000" cy="129764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Modern Love Grunge" panose="04070805081005020601" pitchFamily="82" charset="0"/>
              </a:rPr>
              <a:t>LSC Degree Plans</a:t>
            </a:r>
            <a:br>
              <a:rPr lang="en-US" sz="4000" dirty="0">
                <a:latin typeface="Modern Love Grunge" panose="04070805081005020601" pitchFamily="82" charset="0"/>
              </a:rPr>
            </a:br>
            <a:endParaRPr lang="en-US" sz="2500" dirty="0">
              <a:latin typeface="Modern Love Grunge" panose="04070805081005020601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B3CD7-3EA3-4378-8BF3-38AEF686E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60" y="990600"/>
            <a:ext cx="4453268" cy="5746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452E30-80A9-4F26-BD04-59DBF328D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894" y="1143000"/>
            <a:ext cx="3366673" cy="1201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26585-B555-4962-9298-F87D1CD0E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71" y="4038600"/>
            <a:ext cx="3382830" cy="2242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7A0BD7-0228-4C44-A208-D89078EC5DE3}"/>
              </a:ext>
            </a:extLst>
          </p:cNvPr>
          <p:cNvSpPr txBox="1"/>
          <p:nvPr/>
        </p:nvSpPr>
        <p:spPr>
          <a:xfrm>
            <a:off x="5815386" y="2418590"/>
            <a:ext cx="32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+mn-cs"/>
              </a:rPr>
            </a:b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+mn-cs"/>
              </a:rPr>
              <a:t>Associate of Science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+mn-cs"/>
              </a:rPr>
              <a:t>3-4 credit hours Math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+mn-cs"/>
              </a:rPr>
              <a:t>8 credit hours Science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+mn-cs"/>
              </a:rPr>
              <a:t>6-7 credit hours of Electives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9D06E0-6EA3-4A42-AB9E-CCCE95472079}"/>
              </a:ext>
            </a:extLst>
          </p:cNvPr>
          <p:cNvSpPr txBox="1"/>
          <p:nvPr/>
        </p:nvSpPr>
        <p:spPr>
          <a:xfrm>
            <a:off x="5927230" y="510116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+mn-cs"/>
              </a:rPr>
              <a:t>Associate of Arts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+mn-cs"/>
              </a:rPr>
              <a:t>18 credit hours of Electives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CDA11-2188-4879-BFC7-D1183EF70CA8}"/>
              </a:ext>
            </a:extLst>
          </p:cNvPr>
          <p:cNvSpPr txBox="1"/>
          <p:nvPr/>
        </p:nvSpPr>
        <p:spPr>
          <a:xfrm>
            <a:off x="1569212" y="348751"/>
            <a:ext cx="366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+mn-cs"/>
              </a:rPr>
              <a:t>Core Curriculum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dern Love Grunge" panose="04070805081005020601" pitchFamily="82" charset="0"/>
                <a:ea typeface="+mn-ea"/>
                <a:cs typeface="+mn-cs"/>
              </a:rPr>
              <a:t>42 credit hours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697408"/>
      </p:ext>
    </p:extLst>
  </p:cSld>
  <p:clrMapOvr>
    <a:masterClrMapping/>
  </p:clrMapOvr>
  <p:transition advTm="60839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070F-EE48-4436-8FF7-530E086D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7103249">
            <a:off x="-1511533" y="2214524"/>
            <a:ext cx="5809272" cy="258527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Modern Love Grunge" panose="04070805081005020601" pitchFamily="82" charset="0"/>
              </a:rPr>
              <a:t>Cost Comparison</a:t>
            </a:r>
            <a:br>
              <a:rPr lang="en-US" sz="4000" dirty="0">
                <a:latin typeface="Modern Love Grunge" panose="04070805081005020601" pitchFamily="82" charset="0"/>
              </a:rPr>
            </a:br>
            <a:r>
              <a:rPr lang="en-US" sz="4000" dirty="0">
                <a:latin typeface="Modern Love Grunge" panose="04070805081005020601" pitchFamily="82" charset="0"/>
              </a:rPr>
              <a:t>DC vs CCO</a:t>
            </a:r>
            <a:endParaRPr lang="en-US" sz="2500" dirty="0">
              <a:latin typeface="Modern Love Grunge" panose="04070805081005020601" pitchFamily="8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3F780-658C-4738-AB4B-40523858E43B}"/>
              </a:ext>
            </a:extLst>
          </p:cNvPr>
          <p:cNvSpPr txBox="1"/>
          <p:nvPr/>
        </p:nvSpPr>
        <p:spPr>
          <a:xfrm>
            <a:off x="3810000" y="148471"/>
            <a:ext cx="54864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 Dual Credit (DC) courses currently cost $26 per credit hour </a:t>
            </a:r>
          </a:p>
          <a:p>
            <a:pPr marL="685800" lvl="1" indent="-228600" defTabSz="914400"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prstClr val="black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3-hour course = $78 </a:t>
            </a:r>
            <a:r>
              <a:rPr lang="en-US" sz="2200" dirty="0">
                <a:solidFill>
                  <a:prstClr val="black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(textbooks and other course fees are covered by CFISD unless taken in the summer)</a:t>
            </a:r>
          </a:p>
          <a:p>
            <a:pPr marL="685800" lvl="1" indent="-228600" defTabSz="914400">
              <a:buFont typeface="Wingdings" panose="05000000000000000000" pitchFamily="2" charset="2"/>
              <a:buChar char="v"/>
              <a:defRPr/>
            </a:pPr>
            <a:endParaRPr lang="en-US" sz="2600" dirty="0">
              <a:solidFill>
                <a:prstClr val="black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 College Credit Only (CCO) courses currently cost $96 per credit hour for in-district students</a:t>
            </a:r>
          </a:p>
          <a:p>
            <a:pPr marL="685800" lvl="1" indent="-228600" defTabSz="914400">
              <a:buFont typeface="Wingdings" panose="05000000000000000000" pitchFamily="2" charset="2"/>
              <a:buChar char="v"/>
              <a:defRPr/>
            </a:pPr>
            <a:r>
              <a:rPr lang="en-US" sz="2600" dirty="0">
                <a:solidFill>
                  <a:prstClr val="black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3-hour course = $288 </a:t>
            </a:r>
            <a:r>
              <a:rPr lang="en-US" sz="2200" dirty="0">
                <a:solidFill>
                  <a:prstClr val="black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(+ the cost of textbooks &amp; other course fees)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rkisim" panose="020E0502050101010101" pitchFamily="34" charset="-79"/>
              <a:ea typeface="+mn-ea"/>
              <a:cs typeface="Narkisim" panose="020E0502050101010101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rkisim" panose="020E0502050101010101" pitchFamily="34" charset="-79"/>
              <a:ea typeface="+mn-ea"/>
              <a:cs typeface="Narkisim" panose="020E0502050101010101" pitchFamily="34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 If students switch to the Assoc. of Arts degree, they will need to take CCO electives to earn their remaining elective credits which will each cost nearly 3 times more than a DC course.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18FC5">
                  <a:lumMod val="75000"/>
                </a:srgbClr>
              </a:solidFill>
              <a:effectLst/>
              <a:uLnTx/>
              <a:uFillTx/>
              <a:latin typeface="Narkisim" panose="020E0502050101010101" pitchFamily="34" charset="-79"/>
              <a:ea typeface="+mn-ea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7202210"/>
      </p:ext>
    </p:extLst>
  </p:cSld>
  <p:clrMapOvr>
    <a:masterClrMapping/>
  </p:clrMapOvr>
  <p:transition advTm="60839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070F-EE48-4436-8FF7-530E086D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25" y="841285"/>
            <a:ext cx="7131325" cy="615553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i="0" dirty="0">
                <a:solidFill>
                  <a:schemeClr val="tx1"/>
                </a:solidFill>
                <a:latin typeface="Modern Love Grunge" panose="04070805081005020601" pitchFamily="82" charset="0"/>
              </a:rPr>
              <a:t>Earning the Associate of Science on our campus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78AED-A4D2-4A14-937C-4F1FCE63FF24}"/>
              </a:ext>
            </a:extLst>
          </p:cNvPr>
          <p:cNvSpPr txBox="1"/>
          <p:nvPr/>
        </p:nvSpPr>
        <p:spPr>
          <a:xfrm>
            <a:off x="108074" y="1653242"/>
            <a:ext cx="196123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stical Woods Smooth Script" panose="02000500000000000000" pitchFamily="2" charset="0"/>
                <a:ea typeface="+mn-ea"/>
                <a:cs typeface="+mn-cs"/>
              </a:rPr>
              <a:t>10</a:t>
            </a:r>
            <a:r>
              <a:rPr kumimoji="0" lang="en-US" sz="1600" b="1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stical Woods Smooth Script" panose="02000500000000000000" pitchFamily="2" charset="0"/>
                <a:ea typeface="+mn-ea"/>
                <a:cs typeface="+mn-cs"/>
              </a:rPr>
              <a:t>th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stical Woods Smooth Script" panose="02000500000000000000" pitchFamily="2" charset="0"/>
                <a:ea typeface="+mn-ea"/>
                <a:cs typeface="+mn-cs"/>
              </a:rPr>
              <a:t> grade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US History DC*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EE8FB">
                  <a:lumMod val="25000"/>
                </a:srgbClr>
              </a:solidFill>
              <a:effectLst/>
              <a:uLnTx/>
              <a:uFillTx/>
              <a:latin typeface="Verdana Pro Cond Black" panose="020B0A06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* 2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 history required if student did not take history in 9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7FC56-2EAE-4FED-A927-3ECE9DFB53F8}"/>
              </a:ext>
            </a:extLst>
          </p:cNvPr>
          <p:cNvSpPr txBox="1"/>
          <p:nvPr/>
        </p:nvSpPr>
        <p:spPr>
          <a:xfrm>
            <a:off x="4191000" y="1651590"/>
            <a:ext cx="2247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stical Woods Smooth Script" panose="02000500000000000000" pitchFamily="2" charset="0"/>
                <a:ea typeface="+mn-ea"/>
                <a:cs typeface="+mn-cs"/>
              </a:rPr>
              <a:t>11th grade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DC English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DC Math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DC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2 of these 3 semester courses:      Art History DC, Speech DC or Psychology DC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99E71-9036-49F8-B568-3FBF3DFF6020}"/>
              </a:ext>
            </a:extLst>
          </p:cNvPr>
          <p:cNvSpPr txBox="1"/>
          <p:nvPr/>
        </p:nvSpPr>
        <p:spPr>
          <a:xfrm>
            <a:off x="2132811" y="1651590"/>
            <a:ext cx="1804975" cy="447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stical Woods Smooth Script" panose="02000500000000000000" pitchFamily="2" charset="0"/>
                <a:ea typeface="+mn-ea"/>
                <a:cs typeface="+mn-cs"/>
              </a:rPr>
              <a:t>Summer after 10</a:t>
            </a:r>
            <a:r>
              <a:rPr kumimoji="0" lang="en-US" sz="1600" b="1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stical Woods Smooth Script" panose="02000500000000000000" pitchFamily="2" charset="0"/>
                <a:ea typeface="+mn-ea"/>
                <a:cs typeface="+mn-cs"/>
              </a:rPr>
              <a:t>th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stical Woods Smooth Script" panose="02000500000000000000" pitchFamily="2" charset="0"/>
                <a:ea typeface="+mn-ea"/>
                <a:cs typeface="+mn-cs"/>
              </a:rPr>
              <a:t> or 11</a:t>
            </a:r>
            <a:r>
              <a:rPr kumimoji="0" lang="en-US" sz="1600" b="1" i="0" u="sng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stical Woods Smooth Script" panose="02000500000000000000" pitchFamily="2" charset="0"/>
                <a:ea typeface="+mn-ea"/>
                <a:cs typeface="+mn-cs"/>
              </a:rPr>
              <a:t>th</a:t>
            </a: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stical Woods Smooth Script" panose="02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PHED 1164* COLLEGE CREDIT ONLY course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AEE8FB">
                  <a:lumMod val="25000"/>
                </a:srgbClr>
              </a:solidFill>
              <a:effectLst/>
              <a:uLnTx/>
              <a:uFillTx/>
              <a:latin typeface="Verdana Pro Cond Black" panose="020B0A06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* Students have successfully completed this course online and in-person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43ACE4-4DFE-476B-A96C-8AD9E051E14C}"/>
              </a:ext>
            </a:extLst>
          </p:cNvPr>
          <p:cNvCxnSpPr/>
          <p:nvPr/>
        </p:nvCxnSpPr>
        <p:spPr>
          <a:xfrm>
            <a:off x="2019298" y="1551858"/>
            <a:ext cx="0" cy="457200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0D5332-E9CE-4789-8143-E912D0BEC284}"/>
              </a:ext>
            </a:extLst>
          </p:cNvPr>
          <p:cNvCxnSpPr/>
          <p:nvPr/>
        </p:nvCxnSpPr>
        <p:spPr>
          <a:xfrm>
            <a:off x="4000498" y="1551858"/>
            <a:ext cx="0" cy="457200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F6CF14-520F-4CAC-9E84-B50B1E352552}"/>
              </a:ext>
            </a:extLst>
          </p:cNvPr>
          <p:cNvCxnSpPr/>
          <p:nvPr/>
        </p:nvCxnSpPr>
        <p:spPr>
          <a:xfrm>
            <a:off x="6591298" y="1551858"/>
            <a:ext cx="0" cy="457200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233BA55-E79E-443F-8214-E374188690E3}"/>
              </a:ext>
            </a:extLst>
          </p:cNvPr>
          <p:cNvSpPr txBox="1"/>
          <p:nvPr/>
        </p:nvSpPr>
        <p:spPr>
          <a:xfrm>
            <a:off x="6716722" y="1651590"/>
            <a:ext cx="216057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stical Woods Smooth Script" panose="02000500000000000000" pitchFamily="2" charset="0"/>
                <a:ea typeface="+mn-ea"/>
                <a:cs typeface="+mn-cs"/>
              </a:rPr>
              <a:t>12th grade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DC English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DC Math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DC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Remaining semester course: Art History DC, Speech DC or Psychology DC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EE8FB">
                    <a:lumMod val="25000"/>
                  </a:srgbClr>
                </a:solidFill>
                <a:effectLst/>
                <a:uLnTx/>
                <a:uFillTx/>
                <a:latin typeface="Verdana Pro Cond Black" panose="020B0A06030504040204" pitchFamily="34" charset="0"/>
                <a:ea typeface="+mn-ea"/>
                <a:cs typeface="+mn-cs"/>
              </a:rPr>
              <a:t>US Govt DC, Texas Govt DC, and Econ DC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E3AAE-4D3F-4A91-9DD7-45D6B23CEBA1}"/>
              </a:ext>
            </a:extLst>
          </p:cNvPr>
          <p:cNvSpPr txBox="1"/>
          <p:nvPr/>
        </p:nvSpPr>
        <p:spPr>
          <a:xfrm>
            <a:off x="1" y="6389089"/>
            <a:ext cx="916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NOTE:  For Associate of Arts, students will need to take more electives in the summer.</a:t>
            </a:r>
          </a:p>
        </p:txBody>
      </p:sp>
    </p:spTree>
    <p:extLst>
      <p:ext uri="{BB962C8B-B14F-4D97-AF65-F5344CB8AC3E}">
        <p14:creationId xmlns:p14="http://schemas.microsoft.com/office/powerpoint/2010/main" val="1661045029"/>
      </p:ext>
    </p:extLst>
  </p:cSld>
  <p:clrMapOvr>
    <a:masterClrMapping/>
  </p:clrMapOvr>
  <p:transition advTm="173514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2057400"/>
            <a:ext cx="3543300" cy="152349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6350" algn="ctr"/>
            <a:r>
              <a:rPr lang="en-US" sz="3300" dirty="0">
                <a:latin typeface="Modern Love Grunge" panose="04070805081005020601" pitchFamily="82" charset="0"/>
                <a:cs typeface="Arial"/>
              </a:rPr>
              <a:t>PHED 1164</a:t>
            </a:r>
            <a:br>
              <a:rPr lang="en-US" sz="3300" dirty="0">
                <a:latin typeface="Modern Love Grunge" panose="04070805081005020601" pitchFamily="82" charset="0"/>
                <a:cs typeface="Arial"/>
              </a:rPr>
            </a:br>
            <a:r>
              <a:rPr lang="en-US" sz="3300" dirty="0">
                <a:latin typeface="Modern Love Grunge" panose="04070805081005020601" pitchFamily="82" charset="0"/>
                <a:cs typeface="Arial"/>
              </a:rPr>
              <a:t>College Credit Only</a:t>
            </a:r>
            <a:endParaRPr sz="3300" dirty="0">
              <a:latin typeface="Modern Love Grunge" panose="04070805081005020601" pitchFamily="82" charset="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1C53A-7374-4769-8A16-3DA80889C8FA}"/>
              </a:ext>
            </a:extLst>
          </p:cNvPr>
          <p:cNvSpPr txBox="1"/>
          <p:nvPr/>
        </p:nvSpPr>
        <p:spPr>
          <a:xfrm>
            <a:off x="3352800" y="1066815"/>
            <a:ext cx="579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 This college credit only course must be taken in order to earn an Associate Degree through Lone Star College. In-person and online options are available.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(English college-readiness scores required.)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arkisim" panose="020E0502050101010101" pitchFamily="34" charset="-79"/>
              <a:ea typeface="+mn-ea"/>
              <a:cs typeface="Narkisim" panose="020E0502050101010101" pitchFamily="34" charset="-79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 All LSC summer school registrations must be completed through your dual credit counselor no later than March 3</a:t>
            </a:r>
            <a:r>
              <a:rPr kumimoji="0" lang="en-US" sz="2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rd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arkisim" panose="020E0502050101010101" pitchFamily="34" charset="-79"/>
                <a:ea typeface="+mn-ea"/>
                <a:cs typeface="Narkisim" panose="020E0502050101010101" pitchFamily="34" charset="-79"/>
              </a:rPr>
              <a:t>.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18FC5">
                  <a:lumMod val="75000"/>
                </a:srgbClr>
              </a:solidFill>
              <a:effectLst/>
              <a:uLnTx/>
              <a:uFillTx/>
              <a:latin typeface="Narkisim" panose="020E0502050101010101" pitchFamily="34" charset="-79"/>
              <a:ea typeface="+mn-ea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24182509"/>
      </p:ext>
    </p:extLst>
  </p:cSld>
  <p:clrMapOvr>
    <a:masterClrMapping/>
  </p:clrMapOvr>
  <p:transition advTm="69826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829554"/>
            <a:ext cx="7467600" cy="16732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latin typeface="Mystical Woods Smooth Script" panose="02000500000000000000" pitchFamily="2" charset="0"/>
              </a:rPr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46CFE-3E75-4846-8A41-83657C636DD0}"/>
              </a:ext>
            </a:extLst>
          </p:cNvPr>
          <p:cNvSpPr txBox="1"/>
          <p:nvPr/>
        </p:nvSpPr>
        <p:spPr>
          <a:xfrm>
            <a:off x="150541" y="1388591"/>
            <a:ext cx="8991600" cy="411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Danielle Abrams						If your alpha Counselor is: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Danielle.abrams@cfisd.net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Abrams, Flakes, Housson, or Lucas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Dede Cash							If your alpha Counselor is: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Deirdre.cash@cfisd.net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	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Brooks, Hamel, Jackson, or Stribling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Kimberly Marks						If you are 9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10</a:t>
            </a:r>
            <a:r>
              <a:rPr lang="en-US" sz="1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College Academy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Kimberly.marks@cfisd.net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7754A-4A78-4FE3-AD94-1A500FA2A9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62386" y="1222726"/>
            <a:ext cx="840966" cy="880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54C4D-5DB3-4B28-A2B0-A9A0E43618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962386" y="2757139"/>
            <a:ext cx="840966" cy="84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9BF91F-5289-43C9-BB67-2BF262A03F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394611">
            <a:off x="6962649" y="246265"/>
            <a:ext cx="2050688" cy="1791839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71F25227-4C24-4EA6-9F19-52514FE8D4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84" y="4125212"/>
            <a:ext cx="840968" cy="840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16362-7C8A-9278-344E-A3BB232EC4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257800"/>
            <a:ext cx="1447800" cy="144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F81178-4135-B637-EA10-172FD229AE29}"/>
              </a:ext>
            </a:extLst>
          </p:cNvPr>
          <p:cNvSpPr txBox="1"/>
          <p:nvPr/>
        </p:nvSpPr>
        <p:spPr>
          <a:xfrm>
            <a:off x="2938223" y="5669429"/>
            <a:ext cx="416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Dual Credit Resources</a:t>
            </a:r>
          </a:p>
        </p:txBody>
      </p:sp>
    </p:spTree>
    <p:extLst>
      <p:ext uri="{BB962C8B-B14F-4D97-AF65-F5344CB8AC3E}">
        <p14:creationId xmlns:p14="http://schemas.microsoft.com/office/powerpoint/2010/main" val="3141851435"/>
      </p:ext>
    </p:extLst>
  </p:cSld>
  <p:clrMapOvr>
    <a:masterClrMapping/>
  </p:clrMapOvr>
  <p:transition spd="slow" advTm="21739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3439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2"/>
                </a:solidFill>
                <a:latin typeface="Mystical Woods Smooth Script" panose="02000500000000000000" pitchFamily="2" charset="0"/>
              </a:rPr>
              <a:t>Opportunities to earn College Credit in HS</a:t>
            </a:r>
            <a:br>
              <a:rPr lang="en-US" sz="3400" b="1" dirty="0">
                <a:solidFill>
                  <a:schemeClr val="tx2"/>
                </a:solidFill>
              </a:rPr>
            </a:br>
            <a:r>
              <a:rPr lang="en-US" sz="3400" b="1" dirty="0">
                <a:solidFill>
                  <a:schemeClr val="tx2"/>
                </a:solidFill>
              </a:rPr>
              <a:t>     </a:t>
            </a:r>
            <a:r>
              <a:rPr lang="en-US" sz="3100" b="1" dirty="0">
                <a:solidFill>
                  <a:schemeClr val="tx2"/>
                </a:solidFill>
              </a:rPr>
              <a:t>Dual Credit (DC)                  Advanced Placement (AP)</a:t>
            </a:r>
          </a:p>
        </p:txBody>
      </p:sp>
      <p:graphicFrame>
        <p:nvGraphicFramePr>
          <p:cNvPr id="15424" name="Group 6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05320156"/>
              </p:ext>
            </p:extLst>
          </p:nvPr>
        </p:nvGraphicFramePr>
        <p:xfrm>
          <a:off x="914400" y="1143000"/>
          <a:ext cx="8191501" cy="5714999"/>
        </p:xfrm>
        <a:graphic>
          <a:graphicData uri="http://schemas.openxmlformats.org/drawingml/2006/table">
            <a:tbl>
              <a:tblPr/>
              <a:tblGrid>
                <a:gridCol w="4164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Dual Credit</a:t>
                      </a:r>
                    </a:p>
                  </a:txBody>
                  <a:tcPr marL="86627" marR="866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Advanced Placement -AP</a:t>
                      </a:r>
                    </a:p>
                  </a:txBody>
                  <a:tcPr marL="86627" marR="86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Enrolled in Lone Star College </a:t>
                      </a: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Cy-Ranch HS course</a:t>
                      </a:r>
                    </a:p>
                  </a:txBody>
                  <a:tcPr marL="86627" marR="866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Enrolled in campus AP course </a:t>
                      </a:r>
                    </a:p>
                  </a:txBody>
                  <a:tcPr marL="86627" marR="86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Pay tuition (currently $78 per course). Payment due each semester, except year-long courses</a:t>
                      </a:r>
                    </a:p>
                  </a:txBody>
                  <a:tcPr marL="86627" marR="866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Pay for AP exam ($101)</a:t>
                      </a:r>
                    </a:p>
                  </a:txBody>
                  <a:tcPr marL="86627" marR="86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 in course throughout semester determines credit</a:t>
                      </a:r>
                    </a:p>
                  </a:txBody>
                  <a:tcPr marL="86627" marR="866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 on AP test in May determines credit</a:t>
                      </a:r>
                    </a:p>
                  </a:txBody>
                  <a:tcPr marL="86627" marR="86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LSC credit transfers to public Texas universities and numerous universities outside of Texas within U.S.</a:t>
                      </a:r>
                    </a:p>
                  </a:txBody>
                  <a:tcPr marL="86627" marR="866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University determines test score requirements.  Qualifying test scores are nationally accepted.</a:t>
                      </a:r>
                    </a:p>
                  </a:txBody>
                  <a:tcPr marL="86627" marR="866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898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57931">
        <p:blinds dir="vert"/>
      </p:transition>
    </mc:Choice>
    <mc:Fallback xmlns="">
      <p:transition spd="slow" advTm="15793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" y="3048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 </a:t>
            </a:r>
            <a:endParaRPr lang="en-US" sz="2000" dirty="0"/>
          </a:p>
        </p:txBody>
      </p:sp>
      <p:pic>
        <p:nvPicPr>
          <p:cNvPr id="11267" name="Picture 3" descr="C:\Users\smp20727\AppData\Local\Microsoft\Windows\Temporary Internet Files\Content.IE5\9SGPFOS9\MC90044192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4953000"/>
            <a:ext cx="2200275" cy="1731364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3078480" cy="400560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Mystical Woods Smooth Script" panose="02000500000000000000" pitchFamily="2" charset="0"/>
              </a:rPr>
              <a:t>Common Myths Regarding Dual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880003" y="296789"/>
            <a:ext cx="4658735" cy="5077623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en-US" b="1" dirty="0"/>
              <a:t>It’s Easy! </a:t>
            </a:r>
          </a:p>
          <a:p>
            <a:pPr lvl="0" algn="ctr"/>
            <a:endParaRPr lang="en-US" b="1" dirty="0"/>
          </a:p>
          <a:p>
            <a:pPr marL="0" lvl="0" indent="0" algn="ctr">
              <a:buNone/>
            </a:pPr>
            <a:r>
              <a:rPr lang="en-US" b="1" dirty="0"/>
              <a:t>It’s too HARD! </a:t>
            </a:r>
          </a:p>
          <a:p>
            <a:pPr lvl="0" algn="ctr"/>
            <a:endParaRPr lang="en-US" b="1" dirty="0"/>
          </a:p>
          <a:p>
            <a:pPr marL="0" lvl="0" indent="0" algn="ctr">
              <a:buNone/>
            </a:pPr>
            <a:r>
              <a:rPr lang="en-US" b="1" dirty="0"/>
              <a:t>Dual Credit ONLY transfers to in-state, public colleges/universities!</a:t>
            </a:r>
          </a:p>
          <a:p>
            <a:pPr lvl="0" algn="ctr"/>
            <a:endParaRPr lang="en-US" dirty="0"/>
          </a:p>
          <a:p>
            <a:pPr marL="0" lvl="0" indent="0" algn="ctr">
              <a:buNone/>
            </a:pPr>
            <a:r>
              <a:rPr lang="en-US" b="1" dirty="0"/>
              <a:t>If I am taking the AP Test, Dual Credit will not benefit me. </a:t>
            </a:r>
          </a:p>
          <a:p>
            <a:pPr lvl="0" algn="ctr"/>
            <a:endParaRPr lang="en-US" dirty="0"/>
          </a:p>
          <a:p>
            <a:pPr marL="0" lvl="0" indent="0" algn="ctr">
              <a:buNone/>
            </a:pPr>
            <a:r>
              <a:rPr lang="en-US" b="1" dirty="0"/>
              <a:t>If I am taking Dual Credit, the AP Test will not benefit me.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marL="0" indent="0" algn="ctr">
              <a:buNone/>
            </a:pPr>
            <a:r>
              <a:rPr lang="en-US" b="1" dirty="0"/>
              <a:t>Maximize College Credit:</a:t>
            </a:r>
            <a:r>
              <a:rPr lang="en-US" dirty="0"/>
              <a:t> You can take BOTH the AP Test and Dual Credit!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28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98403">
        <p15:prstTrans prst="fracture"/>
      </p:transition>
    </mc:Choice>
    <mc:Fallback xmlns="">
      <p:transition spd="slow" advTm="984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077" y="46482"/>
            <a:ext cx="6893662" cy="25908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Mystical Woods Smooth Script" panose="02000500000000000000" pitchFamily="2" charset="0"/>
                <a:ea typeface="Batang" pitchFamily="18" charset="-127"/>
              </a:rPr>
              <a:t>What you should know about the Dual Credit Class...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latin typeface="Batang" pitchFamily="18" charset="-127"/>
                <a:ea typeface="Batang" pitchFamily="18" charset="-127"/>
              </a:rPr>
              <a:t>Not merely a “high school” course - this is COLLEGE!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latin typeface="Batang" pitchFamily="18" charset="-127"/>
                <a:ea typeface="Batang" pitchFamily="18" charset="-127"/>
              </a:rPr>
              <a:t>Challenging college course work should be expected! However, teachers will work to improve necessary skills if the student is willing to do the work.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latin typeface="Batang" pitchFamily="18" charset="-127"/>
                <a:ea typeface="Batang" pitchFamily="18" charset="-127"/>
              </a:rPr>
              <a:t>There are not many grades… ALL assignments count! No late work accepted!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latin typeface="Batang" pitchFamily="18" charset="-127"/>
                <a:ea typeface="Batang" pitchFamily="18" charset="-127"/>
              </a:rPr>
              <a:t>You are enrolling as a Lone Star College student… YOU now have a college transcript!</a:t>
            </a:r>
          </a:p>
        </p:txBody>
      </p:sp>
      <p:pic>
        <p:nvPicPr>
          <p:cNvPr id="4099" name="Picture 3" descr="C:\Users\admin\AppData\Local\Microsoft\Windows\Temporary Internet Files\Content.IE5\613LO5KT\MC9000536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757477" cy="17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7408784"/>
      </p:ext>
    </p:extLst>
  </p:cSld>
  <p:clrMapOvr>
    <a:masterClrMapping/>
  </p:clrMapOvr>
  <p:transition spd="slow" advTm="6561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077" y="46482"/>
            <a:ext cx="6893662" cy="25908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Mystical Woods Smooth Script" panose="02000500000000000000" pitchFamily="2" charset="0"/>
                <a:ea typeface="Batang" pitchFamily="18" charset="-127"/>
              </a:rPr>
              <a:t>What you should know about the Dual Credit Class...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latin typeface="Batang" pitchFamily="18" charset="-127"/>
                <a:ea typeface="Batang" pitchFamily="18" charset="-127"/>
              </a:rPr>
              <a:t>You must qualify with test scores!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>
              <a:latin typeface="Batang" pitchFamily="18" charset="-127"/>
              <a:ea typeface="Batang" pitchFamily="18" charset="-127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latin typeface="Batang" pitchFamily="18" charset="-127"/>
                <a:ea typeface="Batang" pitchFamily="18" charset="-127"/>
              </a:rPr>
              <a:t>You must pass the course with a C or better (70+) to remain a Dual Credit student and for the credit to transfer.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/>
              <a:t>Your grade in the Dual Credit course could be a factor in your College Admissions as well as Financial Aid Awards</a:t>
            </a:r>
          </a:p>
        </p:txBody>
      </p:sp>
      <p:pic>
        <p:nvPicPr>
          <p:cNvPr id="4099" name="Picture 3" descr="C:\Users\admin\AppData\Local\Microsoft\Windows\Temporary Internet Files\Content.IE5\613LO5KT\MC90005361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757477" cy="17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2345205"/>
      </p:ext>
    </p:extLst>
  </p:cSld>
  <p:clrMapOvr>
    <a:masterClrMapping/>
  </p:clrMapOvr>
  <p:transition advTm="65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4981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ystical Woods Smooth Script" panose="02000500000000000000" pitchFamily="2" charset="0"/>
                <a:ea typeface="Batang" pitchFamily="18" charset="-127"/>
              </a:rPr>
              <a:t>Financial Benefits...</a:t>
            </a:r>
          </a:p>
        </p:txBody>
      </p:sp>
      <p:pic>
        <p:nvPicPr>
          <p:cNvPr id="1028" name="Picture 4" descr="C:\Users\admin\AppData\Local\Microsoft\Windows\Temporary Internet Files\Content.IE5\V8R0FJNF\MC90043154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57" y="4417305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84571"/>
              </p:ext>
            </p:extLst>
          </p:nvPr>
        </p:nvGraphicFramePr>
        <p:xfrm>
          <a:off x="1219200" y="1295400"/>
          <a:ext cx="7391400" cy="2994821"/>
        </p:xfrm>
        <a:graphic>
          <a:graphicData uri="http://schemas.openxmlformats.org/drawingml/2006/table">
            <a:tbl>
              <a:tblPr firstRow="1" firstCol="1" bandRow="1"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6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College/University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/>
                          <a:ea typeface="Times New Roman"/>
                        </a:rPr>
                        <a:t>3 hours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/>
                          <a:ea typeface="Times New Roman"/>
                        </a:rPr>
                        <a:t>6 hours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/>
                          <a:ea typeface="Times New Roman"/>
                        </a:rPr>
                        <a:t>9 hours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Dual Credit – Lone Star College 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$78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$156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$234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UT Austin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$2514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$3710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$4563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4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Texas A&amp;M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$1646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$2973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$5185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1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Sam Houston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$1326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$2377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$3428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1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>
                          <a:effectLst/>
                          <a:latin typeface="Times New Roman"/>
                          <a:ea typeface="Times New Roman"/>
                        </a:rPr>
                        <a:t>UH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$1261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$2523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$3785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95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Lone Star College (On Campus)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$288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$576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effectLst/>
                          <a:latin typeface="Times New Roman"/>
                          <a:ea typeface="Times New Roman"/>
                        </a:rPr>
                        <a:t>$864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4290221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College Credit earned in HS can save your family MONEY!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Adopted and foster children get all fees waived.  Speak with DC Counselor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Free/Reduced lunch students may qualify for a partial DC scholarship; see DC Counselor during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Payment due at the beginning of EACH semester, unless it is a year-long course.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College Credit Only 3-hour course at LSC = $288 (+ books &amp; fees)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3803689"/>
      </p:ext>
    </p:extLst>
  </p:cSld>
  <p:clrMapOvr>
    <a:masterClrMapping/>
  </p:clrMapOvr>
  <p:transition spd="slow" advTm="69711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52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Mystical Woods Smooth Script" panose="02000500000000000000" pitchFamily="2" charset="0"/>
              </a:rPr>
              <a:t>Which DC courses are offered at Ranch?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03809"/>
              </p:ext>
            </p:extLst>
          </p:nvPr>
        </p:nvGraphicFramePr>
        <p:xfrm>
          <a:off x="1143000" y="675620"/>
          <a:ext cx="7513849" cy="5798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4846">
                  <a:extLst>
                    <a:ext uri="{9D8B030D-6E8A-4147-A177-3AD203B41FA5}">
                      <a16:colId xmlns:a16="http://schemas.microsoft.com/office/drawing/2014/main" val="1382507865"/>
                    </a:ext>
                  </a:extLst>
                </a:gridCol>
                <a:gridCol w="2290160">
                  <a:extLst>
                    <a:ext uri="{9D8B030D-6E8A-4147-A177-3AD203B41FA5}">
                      <a16:colId xmlns:a16="http://schemas.microsoft.com/office/drawing/2014/main" val="1882584927"/>
                    </a:ext>
                  </a:extLst>
                </a:gridCol>
                <a:gridCol w="2248843">
                  <a:extLst>
                    <a:ext uri="{9D8B030D-6E8A-4147-A177-3AD203B41FA5}">
                      <a16:colId xmlns:a16="http://schemas.microsoft.com/office/drawing/2014/main" val="1486888015"/>
                    </a:ext>
                  </a:extLst>
                </a:gridCol>
              </a:tblGrid>
              <a:tr h="357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CFISD Course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LSC Fall Course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LSC Spring Course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43822138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 History AP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ARTS 1303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ARTS 1304</a:t>
                      </a: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640933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Biology II AP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BIO 1406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BIO 1407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68790005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Calculus AB AP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MATH 2413 (year</a:t>
                      </a:r>
                      <a:r>
                        <a:rPr lang="en-US" sz="1200" b="1" u="none" strike="noStrike" baseline="0" dirty="0">
                          <a:effectLst/>
                          <a:latin typeface="+mn-lt"/>
                        </a:rPr>
                        <a:t> long)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MATH 2413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87520561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Calculus BC AP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MATH 2413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MATH 2414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12882017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 Physics I (tentative)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PHYS 1401 (year long)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PHYS 1401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76560542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Chemistry AP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 1411 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CHEM 1412 </a:t>
                      </a: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5729295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College Algebra K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MATH 1314 (year long)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MATH 1314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23835203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Communication 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SPCH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1311 (semester only)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SPCH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 1311 </a:t>
                      </a: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9104923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Economics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 2301(semester only)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ECON 2301</a:t>
                      </a: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08324572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English III K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ENGL 1301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ENGL 1302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9872329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English IV K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ENGL 1301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ENGL 1302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424023033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English IV AP  (must have taken </a:t>
                      </a:r>
                      <a:r>
                        <a:rPr lang="en-US" sz="1200" b="1" u="none" strike="noStrike" dirty="0" err="1">
                          <a:effectLst/>
                          <a:latin typeface="+mn-lt"/>
                        </a:rPr>
                        <a:t>Eng</a:t>
                      </a: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 3 DC)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ENGL 2322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ENGL 2323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94857826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Government AP (US Gov’t)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GOVT 2305 (semester only)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GOVT 2305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204181498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Pre-Calculus K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MATH 1316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MATH 2412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75964617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 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 2301 (semester only)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 2301</a:t>
                      </a: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318590765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*SPTSS AP (Texas Government)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*must have earned 2305*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GOVT 2306 (semester only)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191374725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US History AP </a:t>
                      </a: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HIST 1301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941" marR="5941" marT="59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HIST 1302</a:t>
                      </a:r>
                    </a:p>
                  </a:txBody>
                  <a:tcPr marL="5941" marR="5941" marT="5941" marB="0" anchor="ctr"/>
                </a:tc>
                <a:extLst>
                  <a:ext uri="{0D108BD9-81ED-4DB2-BD59-A6C34878D82A}">
                    <a16:rowId xmlns:a16="http://schemas.microsoft.com/office/drawing/2014/main" val="40576495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845381-1EDC-4736-8DEF-AF7D03592053}"/>
              </a:ext>
            </a:extLst>
          </p:cNvPr>
          <p:cNvSpPr txBox="1"/>
          <p:nvPr/>
        </p:nvSpPr>
        <p:spPr>
          <a:xfrm>
            <a:off x="2057400" y="6567100"/>
            <a:ext cx="6294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* Student must have taken GOVT 2305</a:t>
            </a:r>
          </a:p>
        </p:txBody>
      </p:sp>
    </p:spTree>
    <p:extLst>
      <p:ext uri="{BB962C8B-B14F-4D97-AF65-F5344CB8AC3E}">
        <p14:creationId xmlns:p14="http://schemas.microsoft.com/office/powerpoint/2010/main" val="39549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4584">
        <p14:vortex dir="r"/>
      </p:transition>
    </mc:Choice>
    <mc:Fallback xmlns="">
      <p:transition spd="slow" advTm="6458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791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ystical Woods Smooth Script" panose="02000500000000000000" pitchFamily="2" charset="0"/>
              </a:rPr>
              <a:t>Transfer of credits</a:t>
            </a:r>
          </a:p>
          <a:p>
            <a:r>
              <a:rPr lang="en-US" sz="2400" dirty="0"/>
              <a:t>		College courses usually transfer as one of three types of credits:</a:t>
            </a:r>
          </a:p>
          <a:p>
            <a:r>
              <a:rPr lang="en-US" sz="2400" dirty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Elective Credits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 Education Credits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Major Field of Study Credits</a:t>
            </a:r>
          </a:p>
          <a:p>
            <a:r>
              <a:rPr lang="en-US" sz="2400" dirty="0"/>
              <a:t>	</a:t>
            </a:r>
            <a:r>
              <a:rPr lang="en-US" sz="2400" b="1" dirty="0"/>
              <a:t>**Check with the university’s Transfer Equivalency Database**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59C1B-59B0-4FC1-8CCA-1534942007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78"/>
          <a:stretch/>
        </p:blipFill>
        <p:spPr>
          <a:xfrm>
            <a:off x="228600" y="2971800"/>
            <a:ext cx="87630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B1AC3-E64B-4E48-BCCA-6CC1D7B1FB81}"/>
              </a:ext>
            </a:extLst>
          </p:cNvPr>
          <p:cNvSpPr txBox="1"/>
          <p:nvPr/>
        </p:nvSpPr>
        <p:spPr>
          <a:xfrm>
            <a:off x="1371600" y="62116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Mystical Woods Smooth Script" panose="02000500000000000000" pitchFamily="2" charset="0"/>
              </a:rPr>
              <a:t>Research degree plans at colleges you’re interested in </a:t>
            </a:r>
          </a:p>
          <a:p>
            <a:pPr algn="ctr"/>
            <a:r>
              <a:rPr lang="en-US" b="1" i="1" u="sng" dirty="0">
                <a:solidFill>
                  <a:srgbClr val="002060"/>
                </a:solidFill>
                <a:latin typeface="Mystical Woods Smooth Script" panose="02000500000000000000" pitchFamily="2" charset="0"/>
              </a:rPr>
              <a:t>before signing up for courses</a:t>
            </a:r>
            <a:r>
              <a:rPr lang="en-US" b="1" i="1" dirty="0">
                <a:solidFill>
                  <a:srgbClr val="002060"/>
                </a:solidFill>
                <a:latin typeface="Mystical Woods Smooth Script" panose="02000500000000000000" pitchFamily="2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82427818"/>
      </p:ext>
    </p:extLst>
  </p:cSld>
  <p:clrMapOvr>
    <a:masterClrMapping/>
  </p:clrMapOvr>
  <p:transition advTm="3994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6|7.8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2.4|22.1|23.8|6.2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5|17|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9.3|2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9|6.4|1.6|16.4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6809</TotalTime>
  <Words>2485</Words>
  <Application>Microsoft Office PowerPoint</Application>
  <PresentationFormat>On-screen Show (4:3)</PresentationFormat>
  <Paragraphs>336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Batang</vt:lpstr>
      <vt:lpstr>Arial</vt:lpstr>
      <vt:lpstr>Book Antiqua</vt:lpstr>
      <vt:lpstr>Calibri</vt:lpstr>
      <vt:lpstr>Century Gothic</vt:lpstr>
      <vt:lpstr>Corbel</vt:lpstr>
      <vt:lpstr>Modern Love Grunge</vt:lpstr>
      <vt:lpstr>Mystical Woods Rough Script</vt:lpstr>
      <vt:lpstr>Mystical Woods Smooth Script</vt:lpstr>
      <vt:lpstr>Narkisim</vt:lpstr>
      <vt:lpstr>Rockwell</vt:lpstr>
      <vt:lpstr>Tahoma</vt:lpstr>
      <vt:lpstr>Times New Roman</vt:lpstr>
      <vt:lpstr>Verdana Pro Cond Black</vt:lpstr>
      <vt:lpstr>Wingdings</vt:lpstr>
      <vt:lpstr>Parallax</vt:lpstr>
      <vt:lpstr>Kilter</vt:lpstr>
      <vt:lpstr>2023-24 Dual Credit Meeting</vt:lpstr>
      <vt:lpstr>What is Dual Credit?</vt:lpstr>
      <vt:lpstr>Opportunities to earn College Credit in HS      Dual Credit (DC)                  Advanced Placement (AP)</vt:lpstr>
      <vt:lpstr>Common Myths Regarding Dual Credit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Dropping a DC Course </vt:lpstr>
      <vt:lpstr>PowerPoint Presentation</vt:lpstr>
      <vt:lpstr>PowerPoint Presentation</vt:lpstr>
      <vt:lpstr>STEP #2 Are you college ready? What are the testing requirements?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Accommodations Modifications</vt:lpstr>
      <vt:lpstr>Interested in DC Summer School…   Session 1: June 5 – July 11   Session 2: July 13- August 20</vt:lpstr>
      <vt:lpstr>Questions?</vt:lpstr>
      <vt:lpstr>PowerPoint Presentation</vt:lpstr>
      <vt:lpstr>Four-Year C.A. Planning Worksheet  9th - PACE 10th - US History DC</vt:lpstr>
      <vt:lpstr>LSC Degree Plans </vt:lpstr>
      <vt:lpstr>Cost Comparison DC vs CCO</vt:lpstr>
      <vt:lpstr>Earning the Associate of Science on our campus</vt:lpstr>
      <vt:lpstr>PHED 1164 College Credit Only</vt:lpstr>
      <vt:lpstr>Questions?</vt:lpstr>
    </vt:vector>
  </TitlesOfParts>
  <Company>Cypress Fairbanks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for Dual Credit?</dc:title>
  <dc:creator>CTaylor</dc:creator>
  <cp:lastModifiedBy>Deirdre Cash</cp:lastModifiedBy>
  <cp:revision>228</cp:revision>
  <cp:lastPrinted>2018-02-20T19:12:40Z</cp:lastPrinted>
  <dcterms:created xsi:type="dcterms:W3CDTF">2013-03-27T17:27:44Z</dcterms:created>
  <dcterms:modified xsi:type="dcterms:W3CDTF">2023-02-13T21:24:23Z</dcterms:modified>
</cp:coreProperties>
</file>